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48"/>
  </p:notesMasterIdLst>
  <p:handoutMasterIdLst>
    <p:handoutMasterId r:id="rId49"/>
  </p:handoutMasterIdLst>
  <p:sldIdLst>
    <p:sldId id="268" r:id="rId2"/>
    <p:sldId id="269" r:id="rId3"/>
    <p:sldId id="261" r:id="rId4"/>
    <p:sldId id="270" r:id="rId5"/>
    <p:sldId id="258" r:id="rId6"/>
    <p:sldId id="262" r:id="rId7"/>
    <p:sldId id="271" r:id="rId8"/>
    <p:sldId id="273" r:id="rId9"/>
    <p:sldId id="272" r:id="rId10"/>
    <p:sldId id="287" r:id="rId11"/>
    <p:sldId id="274" r:id="rId12"/>
    <p:sldId id="284" r:id="rId13"/>
    <p:sldId id="275" r:id="rId14"/>
    <p:sldId id="283" r:id="rId15"/>
    <p:sldId id="276" r:id="rId16"/>
    <p:sldId id="296" r:id="rId17"/>
    <p:sldId id="282" r:id="rId18"/>
    <p:sldId id="322" r:id="rId19"/>
    <p:sldId id="299" r:id="rId20"/>
    <p:sldId id="278" r:id="rId21"/>
    <p:sldId id="281" r:id="rId22"/>
    <p:sldId id="279" r:id="rId23"/>
    <p:sldId id="297" r:id="rId24"/>
    <p:sldId id="260" r:id="rId25"/>
    <p:sldId id="289" r:id="rId26"/>
    <p:sldId id="290" r:id="rId27"/>
    <p:sldId id="291" r:id="rId28"/>
    <p:sldId id="323" r:id="rId29"/>
    <p:sldId id="319" r:id="rId30"/>
    <p:sldId id="286" r:id="rId31"/>
    <p:sldId id="285" r:id="rId32"/>
    <p:sldId id="324" r:id="rId33"/>
    <p:sldId id="304" r:id="rId34"/>
    <p:sldId id="325" r:id="rId35"/>
    <p:sldId id="295" r:id="rId36"/>
    <p:sldId id="310" r:id="rId37"/>
    <p:sldId id="292" r:id="rId38"/>
    <p:sldId id="311" r:id="rId39"/>
    <p:sldId id="312" r:id="rId40"/>
    <p:sldId id="326" r:id="rId41"/>
    <p:sldId id="313" r:id="rId42"/>
    <p:sldId id="318" r:id="rId43"/>
    <p:sldId id="327" r:id="rId44"/>
    <p:sldId id="314" r:id="rId45"/>
    <p:sldId id="328" r:id="rId46"/>
    <p:sldId id="330" r:id="rId4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7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3250"/>
    </p:cViewPr>
  </p:sorterViewPr>
  <p:notesViewPr>
    <p:cSldViewPr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5CE38-9CCF-40B2-93AE-6AD27EF44996}" type="datetimeFigureOut">
              <a:rPr lang="hu-HU" smtClean="0"/>
              <a:t>2017.04.21.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98A3B-721D-4AD6-8F23-E4AE25D32C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833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AD284-CB16-4928-B743-D7164CD9D246}" type="datetimeFigureOut">
              <a:rPr lang="hu-HU" smtClean="0"/>
              <a:t>2017.04.21.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8C065-BCDD-4EEE-B43B-9D939CB759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705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3DUWDLYydU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3DUWDLYydU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3DUWDLYydU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C065-BCDD-4EEE-B43B-9D939CB7591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8261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. Q hullámot nem mindig észlelünk (a szemölcsizmok aktiválódása).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C065-BCDD-4EEE-B43B-9D939CB75919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579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aorta mérete: átmérő 2,5-3,5cm, hossza 30-40cm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sok rugalmas kötőszöveti rostot tartalmaz , kitágul, majd tovább pumpálja a vért az artériákba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C065-BCDD-4EEE-B43B-9D939CB7591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7011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vénák fala idősebb korban kitágul, nem tud ellenállni a nyomásnak – eres kéz, visszértágulat (trombózisveszély)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véna billentyűk  a bordák közti vízszintes vénákban van, a függőleges nagyvénákban nincs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C065-BCDD-4EEE-B43B-9D939CB7591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744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Szívbelhártya kettőzetek a billentyűk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C065-BCDD-4EEE-B43B-9D939CB7591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4882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végartéria rendszer: nincs átfedés, adott terület vérellátásáért csak egy kisartériából kiinduló kapillárisrendszer felelős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C065-BCDD-4EEE-B43B-9D939CB7591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2290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szívkatéteres</a:t>
            </a:r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vizsgálatok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https://www.youtube.com/watch?v=23DUWDLYydU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Angiography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Angioplasty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ritmuszavarok felderítése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koszorúér-betegség gyanúja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szívinfarktus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szívbillentyű-betegségek műtétje előtt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veleszületett szívbetegség esetén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csökkent kamrafunkció,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szívelégtelenség okának tisztázása céljából</a:t>
            </a:r>
            <a:b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Érfestés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egy-egy érterületen (koszorúerek, nyaki erek, hasi erek, láb erei) jelentős szűkületre utaló jelek vannak, a javasolt diagnosztikai módszer általában az érfestés (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angiográfia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Általában az ágyékhajlatban (ritkábban a kar ere felől) érzéstelenítő injekció után, egy vékony tűvel megszúrják az eret. A szúró tűn keresztül egy vékony (kb. mint egy tollbetét) csövet vezetnek fel ahhoz az érhez, amit meg szeretnének festeni. A csövön át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érfestéket (kontrasztanyagot)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fecskendeznek az érbe, és az kirajzolja az ér belsejének alakját. Így történik ez például a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koszorúérfestés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nél, amit másképpen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coronarográfiának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neveznek. A vizsgálat nem fájdalmas és általában nem hosszadalmas.</a:t>
            </a:r>
            <a:b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Értágítás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érfestésnél olyan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szűkület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találnak, ami biztonsággal eredményesen megtágítható, akkor értágítást javasolnak. Sok esetben ezt az érfestéssel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egyidőben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elvégezhetik. Az érfestés mutatja meg, hogy a szűkületbe hova vezessék be azt a kis felfújható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t, amivel a szűkületet tágíthatják. Amikor a ballont felfújják, azzal a szűkületet adó érfelrakódást, tulajdonképpen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belepérselik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érfalba. Amíg a ballon "tágít”, átmenetileg elzárja az érben a vér útját. Ilyenkor a koszorúérgörcshöz hasonló mellkasi fájdalmat érezhet a beteg. A ballont leengedve, azonban több vérhez jut a szíve, és a fájdalom megszűnik.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Sok esetben, hogy a tágított ér ne tudjon visszaszűkülni, speciális "fémhálót”, úgynevezett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sztent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feszítenek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tágítóballonnal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érfalnak.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sztent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szervezetben idegen anyagként viselkedik, vérrög kialakulására hajlamosít, ennek megakadályozására hónapokig vérhígító készítmények szedésére van szükség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C065-BCDD-4EEE-B43B-9D939CB7591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45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szívkatéteres</a:t>
            </a:r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vizsgálatok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https://www.youtube.com/watch?v=23DUWDLYydU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Angiography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Angioplasty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ritmuszavarok felderítése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koszorúér-betegség gyanúja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szívinfarktus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szívbillentyű-betegségek műtétje előtt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veleszületett szívbetegség esetén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csökkent kamrafunkció,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szívelégtelenség okának tisztázása céljából</a:t>
            </a:r>
            <a:b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Érfestés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egy-egy érterületen (koszorúerek, nyaki erek, hasi erek, láb erei) jelentős szűkületre utaló jelek vannak, a javasolt diagnosztikai módszer általában az érfestés (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angiográfia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Általában az ágyékhajlatban (ritkábban a kar ere felől) érzéstelenítő injekció után, egy vékony tűvel megszúrják az eret. A szúró tűn keresztül egy vékony (kb. mint egy tollbetét) csövet vezetnek fel ahhoz az érhez, amit meg szeretnének festeni. A csövön át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érfestéket (kontrasztanyagot)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fecskendeznek az érbe, és az kirajzolja az ér belsejének alakját. Így történik ez például a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koszorúérfestés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nél, amit másképpen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coronarográfiának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neveznek. A vizsgálat nem fájdalmas és általában nem hosszadalmas.</a:t>
            </a:r>
            <a:b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Értágítás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érfestésnél olyan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szűkület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találnak, ami biztonsággal eredményesen megtágítható, akkor értágítást javasolnak. Sok esetben ezt az érfestéssel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egyidőben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elvégezhetik. Az érfestés mutatja meg, hogy a szűkületbe hova vezessék be azt a kis felfújható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t, amivel a szűkületet tágíthatják. Amikor a ballont felfújják, azzal a szűkületet adó érfelrakódást, tulajdonképpen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belepérselik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érfalba. Amíg a ballon "tágít”, átmenetileg elzárja az érben a vér útját. Ilyenkor a koszorúérgörcshöz hasonló mellkasi fájdalmat érezhet a beteg. A ballont leengedve, azonban több vérhez jut a szíve, és a fájdalom megszűnik.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Sok esetben, hogy a tágított ér ne tudjon visszaszűkülni, speciális "fémhálót”, úgynevezett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sztent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feszítenek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tágítóballonnal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érfalnak.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sztent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szervezetben idegen anyagként viselkedik, vérrög kialakulására hajlamosít, ennek megakadályozására hónapokig vérhígító készítmények szedésére van szükség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C065-BCDD-4EEE-B43B-9D939CB7591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030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szívkatéteres</a:t>
            </a:r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vizsgálatok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https://www.youtube.com/watch?v=23DUWDLYydU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Angiography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Angioplasty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ritmuszavarok felderítése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koszorúér-betegség gyanúja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szívinfarktus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szívbillentyű-betegségek műtétje előtt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veleszületett szívbetegség esetén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csökkent kamrafunkció,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szívelégtelenség okának tisztázása céljából</a:t>
            </a:r>
            <a:b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Érfestés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egy-egy érterületen (koszorúerek, nyaki erek, hasi erek, láb erei) jelentős szűkületre utaló jelek vannak, a javasolt diagnosztikai módszer általában az érfestés (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angiográfia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Általában az ágyékhajlatban (ritkábban a kar ere felől) érzéstelenítő injekció után, egy vékony tűvel megszúrják az eret. A szúró tűn keresztül egy vékony (kb. mint egy tollbetét) csövet vezetnek fel ahhoz az érhez, amit meg szeretnének festeni. A csövön át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érfestéket (kontrasztanyagot)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fecskendeznek az érbe, és az kirajzolja az ér belsejének alakját. Így történik ez például a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koszorúérfestés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nél, amit másképpen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coronarográfiának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neveznek. A vizsgálat nem fájdalmas és általában nem hosszadalmas.</a:t>
            </a:r>
            <a:b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Értágítás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érfestésnél olyan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szűkület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találnak, ami biztonsággal eredményesen megtágítható, akkor értágítást javasolnak. Sok esetben ezt az érfestéssel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egyidőben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elvégezhetik. Az érfestés mutatja meg, hogy a szűkületbe hova vezessék be azt a kis felfújható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t, amivel a szűkületet tágíthatják. Amikor a ballont felfújják, azzal a szűkületet adó érfelrakódást, tulajdonképpen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belepérselik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érfalba. Amíg a ballon "tágít”, átmenetileg elzárja az érben a vér útját. Ilyenkor a koszorúérgörcshöz hasonló mellkasi fájdalmat érezhet a beteg. A ballont leengedve, azonban több vérhez jut a szíve, és a fájdalom megszűnik.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Sok esetben, hogy a tágított ér ne tudjon visszaszűkülni, speciális "fémhálót”, úgynevezett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sztent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feszítenek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tágítóballonnal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érfalnak.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sztent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szervezetben idegen anyagként viselkedik, vérrög kialakulására hajlamosít, ennek megakadályozására hónapokig vérhígító készítmények szedésére van szükség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C065-BCDD-4EEE-B43B-9D939CB7591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6881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•"/>
            </a:pPr>
            <a:r>
              <a:rPr lang="hu-HU" altLang="hu-HU" sz="1600" dirty="0" smtClean="0"/>
              <a:t>szimpatikus rostok növelik a frekvenciát</a:t>
            </a:r>
          </a:p>
          <a:p>
            <a:pPr lvl="1">
              <a:buFontTx/>
              <a:buChar char="•"/>
            </a:pPr>
            <a:r>
              <a:rPr lang="hu-HU" altLang="hu-HU" sz="1600" dirty="0" smtClean="0"/>
              <a:t>X. bolygóideg: csökkenti a szívfrekvenciát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C065-BCDD-4EEE-B43B-9D939CB75919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54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01E8-1993-4540-BD29-87A97B2099BF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9162-E6FA-4D53-855C-08FDF4A1C7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01E8-1993-4540-BD29-87A97B2099BF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9162-E6FA-4D53-855C-08FDF4A1C7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01E8-1993-4540-BD29-87A97B2099BF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9162-E6FA-4D53-855C-08FDF4A1C7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01E8-1993-4540-BD29-87A97B2099BF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9162-E6FA-4D53-855C-08FDF4A1C7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01E8-1993-4540-BD29-87A97B2099BF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9162-E6FA-4D53-855C-08FDF4A1C7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01E8-1993-4540-BD29-87A97B2099BF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9162-E6FA-4D53-855C-08FDF4A1C7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01E8-1993-4540-BD29-87A97B2099BF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9162-E6FA-4D53-855C-08FDF4A1C7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01E8-1993-4540-BD29-87A97B2099BF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9162-E6FA-4D53-855C-08FDF4A1C7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01E8-1993-4540-BD29-87A97B2099BF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9162-E6FA-4D53-855C-08FDF4A1C7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01E8-1993-4540-BD29-87A97B2099BF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9162-E6FA-4D53-855C-08FDF4A1C7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01E8-1993-4540-BD29-87A97B2099BF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799162-E6FA-4D53-855C-08FDF4A1C70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AC01E8-1993-4540-BD29-87A97B2099BF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799162-E6FA-4D53-855C-08FDF4A1C701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s://hu.wikipedia.org/wiki/Sz%C3%ADvbillenty%C5%B1#/media/File:Apikal4D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23DUWDLYydU" TargetMode="External"/><Relationship Id="rId4" Type="http://schemas.openxmlformats.org/officeDocument/2006/relationships/image" Target="../media/image46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apps.org/278229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j_qD0SEGGk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4847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Sertésszív boncolása</a:t>
            </a:r>
            <a:endParaRPr lang="hu-HU" sz="4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Kép 8" descr="pigs_heart_ventral_view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420888"/>
            <a:ext cx="2063458" cy="320529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1520" y="5301208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</a:rPr>
              <a:t>Készítette:</a:t>
            </a:r>
          </a:p>
          <a:p>
            <a:r>
              <a:rPr lang="hu-HU" dirty="0" smtClean="0">
                <a:solidFill>
                  <a:schemeClr val="accent1"/>
                </a:solidFill>
              </a:rPr>
              <a:t>Szénásiné Földesi Zsuzsanna</a:t>
            </a:r>
          </a:p>
          <a:p>
            <a:r>
              <a:rPr lang="hu-HU" dirty="0" smtClean="0">
                <a:solidFill>
                  <a:schemeClr val="accent1"/>
                </a:solidFill>
              </a:rPr>
              <a:t>Németh László Gimnázium, Általános Iskola</a:t>
            </a:r>
          </a:p>
          <a:p>
            <a:r>
              <a:rPr lang="hu-HU" dirty="0" smtClean="0">
                <a:solidFill>
                  <a:schemeClr val="accent1"/>
                </a:solidFill>
              </a:rPr>
              <a:t>Hódmezővásárhely</a:t>
            </a:r>
            <a:endParaRPr lang="hu-HU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pigs_heart_ventral_view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348880"/>
            <a:ext cx="2063458" cy="3205292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785918" y="3643314"/>
            <a:ext cx="1315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cs typeface="Times New Roman" pitchFamily="18" charset="0"/>
              </a:rPr>
              <a:t>Jobb kamra</a:t>
            </a:r>
            <a:endParaRPr lang="en-GB" dirty="0"/>
          </a:p>
        </p:txBody>
      </p:sp>
      <p:sp>
        <p:nvSpPr>
          <p:cNvPr id="8" name="Téglalap 7"/>
          <p:cNvSpPr/>
          <p:nvPr/>
        </p:nvSpPr>
        <p:spPr>
          <a:xfrm>
            <a:off x="5652120" y="4509120"/>
            <a:ext cx="118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cs typeface="Times New Roman" pitchFamily="18" charset="0"/>
              </a:rPr>
              <a:t>Bal kamra</a:t>
            </a:r>
            <a:endParaRPr lang="en-GB" dirty="0"/>
          </a:p>
        </p:txBody>
      </p:sp>
      <p:cxnSp>
        <p:nvCxnSpPr>
          <p:cNvPr id="10" name="Egyenes összekötő 9"/>
          <p:cNvCxnSpPr/>
          <p:nvPr/>
        </p:nvCxnSpPr>
        <p:spPr>
          <a:xfrm flipH="1">
            <a:off x="3131840" y="378904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>
            <a:endCxn id="8" idx="1"/>
          </p:cNvCxnSpPr>
          <p:nvPr/>
        </p:nvCxnSpPr>
        <p:spPr>
          <a:xfrm>
            <a:off x="5076056" y="4509120"/>
            <a:ext cx="576064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églalap 16"/>
          <p:cNvSpPr/>
          <p:nvPr/>
        </p:nvSpPr>
        <p:spPr>
          <a:xfrm>
            <a:off x="1714480" y="2714620"/>
            <a:ext cx="1269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cs typeface="Times New Roman" pitchFamily="18" charset="0"/>
              </a:rPr>
              <a:t>Jobb pitvar</a:t>
            </a:r>
            <a:endParaRPr lang="en-GB" dirty="0"/>
          </a:p>
        </p:txBody>
      </p:sp>
      <p:sp>
        <p:nvSpPr>
          <p:cNvPr id="20" name="Téglalap 19"/>
          <p:cNvSpPr/>
          <p:nvPr/>
        </p:nvSpPr>
        <p:spPr>
          <a:xfrm>
            <a:off x="5652120" y="3068960"/>
            <a:ext cx="1137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Bal pitvar</a:t>
            </a:r>
            <a:endParaRPr lang="en-GB" dirty="0"/>
          </a:p>
        </p:txBody>
      </p:sp>
      <p:cxnSp>
        <p:nvCxnSpPr>
          <p:cNvPr id="21" name="Egyenes összekötő 20"/>
          <p:cNvCxnSpPr/>
          <p:nvPr/>
        </p:nvCxnSpPr>
        <p:spPr>
          <a:xfrm flipV="1">
            <a:off x="5220072" y="3253626"/>
            <a:ext cx="432048" cy="31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2987824" y="2924944"/>
            <a:ext cx="57606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églalap 23"/>
          <p:cNvSpPr/>
          <p:nvPr/>
        </p:nvSpPr>
        <p:spPr>
          <a:xfrm>
            <a:off x="2500298" y="1142984"/>
            <a:ext cx="3847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/>
              <a:t>Azonosítsd a szív üregeit!</a:t>
            </a:r>
            <a:endParaRPr lang="en-GB" sz="2400" b="1" dirty="0" smtClean="0"/>
          </a:p>
        </p:txBody>
      </p:sp>
      <p:sp>
        <p:nvSpPr>
          <p:cNvPr id="25" name="Téglalap 24"/>
          <p:cNvSpPr/>
          <p:nvPr/>
        </p:nvSpPr>
        <p:spPr>
          <a:xfrm>
            <a:off x="2699792" y="1772816"/>
            <a:ext cx="3009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Jelöld színes gombostűkkel!</a:t>
            </a:r>
            <a:endParaRPr lang="en-GB" dirty="0"/>
          </a:p>
        </p:txBody>
      </p:sp>
      <p:pic>
        <p:nvPicPr>
          <p:cNvPr id="26" name="Kép 25" descr="yellow.jpg"/>
          <p:cNvPicPr>
            <a:picLocks noChangeAspect="1"/>
          </p:cNvPicPr>
          <p:nvPr/>
        </p:nvPicPr>
        <p:blipFill>
          <a:blip r:embed="rId4" cstate="print"/>
          <a:srcRect l="20286" t="10188"/>
          <a:stretch>
            <a:fillRect/>
          </a:stretch>
        </p:blipFill>
        <p:spPr>
          <a:xfrm>
            <a:off x="1214414" y="2643182"/>
            <a:ext cx="565899" cy="634752"/>
          </a:xfrm>
          <a:prstGeom prst="rect">
            <a:avLst/>
          </a:prstGeom>
        </p:spPr>
      </p:pic>
      <p:pic>
        <p:nvPicPr>
          <p:cNvPr id="27" name="Kép 26" descr="pin-blu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3643314"/>
            <a:ext cx="504056" cy="672075"/>
          </a:xfrm>
          <a:prstGeom prst="rect">
            <a:avLst/>
          </a:prstGeom>
        </p:spPr>
      </p:pic>
      <p:pic>
        <p:nvPicPr>
          <p:cNvPr id="28" name="Kép 27" descr="green.jpg"/>
          <p:cNvPicPr>
            <a:picLocks noChangeAspect="1"/>
          </p:cNvPicPr>
          <p:nvPr/>
        </p:nvPicPr>
        <p:blipFill>
          <a:blip r:embed="rId6" cstate="print"/>
          <a:srcRect l="11598" t="7630" b="16070"/>
          <a:stretch>
            <a:fillRect/>
          </a:stretch>
        </p:blipFill>
        <p:spPr>
          <a:xfrm>
            <a:off x="6715140" y="2928934"/>
            <a:ext cx="548876" cy="720080"/>
          </a:xfrm>
          <a:prstGeom prst="rect">
            <a:avLst/>
          </a:prstGeom>
        </p:spPr>
      </p:pic>
      <p:pic>
        <p:nvPicPr>
          <p:cNvPr id="29" name="Kép 28" descr="red pin.jpg"/>
          <p:cNvPicPr>
            <a:picLocks noChangeAspect="1"/>
          </p:cNvPicPr>
          <p:nvPr/>
        </p:nvPicPr>
        <p:blipFill>
          <a:blip r:embed="rId7" cstate="print"/>
          <a:srcRect l="29842" b="20001"/>
          <a:stretch>
            <a:fillRect/>
          </a:stretch>
        </p:blipFill>
        <p:spPr>
          <a:xfrm>
            <a:off x="6786578" y="4357694"/>
            <a:ext cx="507876" cy="5760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1"/>
          <p:cNvSpPr>
            <a:spLocks noChangeArrowheads="1"/>
          </p:cNvSpPr>
          <p:nvPr/>
        </p:nvSpPr>
        <p:spPr bwMode="auto">
          <a:xfrm>
            <a:off x="323528" y="908720"/>
            <a:ext cx="6048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1300" algn="l"/>
              </a:tabLst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Azonosítsd az ereket:</a:t>
            </a:r>
            <a:endParaRPr kumimoji="0" lang="en-GB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99592" y="2492896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41300" algn="l"/>
              </a:tabLst>
            </a:pPr>
            <a:r>
              <a:rPr lang="en-GB" sz="2000" b="1" dirty="0" smtClean="0">
                <a:ea typeface="Calibri" pitchFamily="34" charset="0"/>
                <a:cs typeface="Times New Roman" pitchFamily="18" charset="0"/>
              </a:rPr>
              <a:t>aorta</a:t>
            </a:r>
            <a:r>
              <a:rPr lang="en-GB" sz="2000" dirty="0" smtClean="0">
                <a:ea typeface="Calibri" pitchFamily="34" charset="0"/>
                <a:cs typeface="Times New Roman" pitchFamily="18" charset="0"/>
              </a:rPr>
              <a:t>: </a:t>
            </a:r>
            <a:r>
              <a:rPr lang="hu-H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piros szívószál</a:t>
            </a:r>
            <a:endParaRPr lang="en-GB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99592" y="1988840"/>
            <a:ext cx="3217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b="1" dirty="0" smtClean="0">
                <a:ea typeface="Calibri" pitchFamily="34" charset="0"/>
                <a:cs typeface="Times New Roman" pitchFamily="18" charset="0"/>
              </a:rPr>
              <a:t>tüdőartéria</a:t>
            </a:r>
            <a:r>
              <a:rPr lang="en-GB" sz="2000" dirty="0" smtClean="0">
                <a:ea typeface="Calibri" pitchFamily="34" charset="0"/>
                <a:cs typeface="Times New Roman" pitchFamily="18" charset="0"/>
              </a:rPr>
              <a:t>: </a:t>
            </a:r>
            <a:r>
              <a:rPr lang="hu-H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kék szívószál</a:t>
            </a:r>
            <a:endParaRPr lang="en-GB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928794" y="1428736"/>
            <a:ext cx="2926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</a:pPr>
            <a:r>
              <a:rPr lang="hu-HU" dirty="0" smtClean="0">
                <a:ea typeface="Calibri" pitchFamily="34" charset="0"/>
                <a:cs typeface="Times New Roman" pitchFamily="18" charset="0"/>
              </a:rPr>
              <a:t>Jelöld színes szívószálakkal!</a:t>
            </a:r>
            <a:endParaRPr lang="en-GB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" name="Kép 12" descr="Still0522_00003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860032" y="3573016"/>
            <a:ext cx="3286004" cy="201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Kép 14" descr="Still0522_00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5" y="3573016"/>
            <a:ext cx="3242587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 descr="heart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908720"/>
            <a:ext cx="2987824" cy="22408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899592" y="2348880"/>
            <a:ext cx="4968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1300" algn="l"/>
              </a:tabLst>
            </a:pP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tüdővénák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zöld</a:t>
            </a:r>
            <a:r>
              <a:rPr kumimoji="0" lang="hu-HU" sz="20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szívószál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99592" y="1484784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41300" algn="l"/>
              </a:tabLst>
            </a:pPr>
            <a:r>
              <a:rPr lang="en-GB" sz="2000" dirty="0" smtClean="0">
                <a:ea typeface="Calibri" pitchFamily="34" charset="0"/>
                <a:cs typeface="Times New Roman" pitchFamily="18" charset="0"/>
              </a:rPr>
              <a:t>aorta: </a:t>
            </a:r>
            <a:r>
              <a:rPr lang="hu-H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piros szívószál</a:t>
            </a:r>
            <a:endParaRPr lang="en-GB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99592" y="980728"/>
            <a:ext cx="3073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dirty="0" smtClean="0">
                <a:ea typeface="Calibri" pitchFamily="34" charset="0"/>
                <a:cs typeface="Times New Roman" pitchFamily="18" charset="0"/>
              </a:rPr>
              <a:t>tüdőartéria</a:t>
            </a:r>
            <a:r>
              <a:rPr lang="en-GB" sz="2000" dirty="0" smtClean="0">
                <a:ea typeface="Calibri" pitchFamily="34" charset="0"/>
                <a:cs typeface="Times New Roman" pitchFamily="18" charset="0"/>
              </a:rPr>
              <a:t>: </a:t>
            </a:r>
            <a:r>
              <a:rPr lang="hu-H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kék szívószál</a:t>
            </a:r>
            <a:endParaRPr lang="en-GB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99592" y="1916832"/>
            <a:ext cx="4613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41300" algn="l"/>
              </a:tabLst>
            </a:pPr>
            <a:r>
              <a:rPr lang="hu-HU" sz="2000" b="1" dirty="0" smtClean="0">
                <a:ea typeface="Calibri" pitchFamily="34" charset="0"/>
                <a:cs typeface="Times New Roman" pitchFamily="18" charset="0"/>
              </a:rPr>
              <a:t>alsó és felső testvéna </a:t>
            </a:r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– </a:t>
            </a: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sárga szívószál</a:t>
            </a:r>
            <a:endParaRPr lang="en-GB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Kép 13" descr="PigHeart3-Posterior-labl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2714" y="2708920"/>
            <a:ext cx="2062815" cy="3363286"/>
          </a:xfrm>
          <a:prstGeom prst="rect">
            <a:avLst/>
          </a:prstGeom>
        </p:spPr>
      </p:pic>
      <p:pic>
        <p:nvPicPr>
          <p:cNvPr id="12" name="Kép 11" descr="heart-1.jpg"/>
          <p:cNvPicPr>
            <a:picLocks noChangeAspect="1"/>
          </p:cNvPicPr>
          <p:nvPr/>
        </p:nvPicPr>
        <p:blipFill>
          <a:blip r:embed="rId5" cstate="print"/>
          <a:srcRect l="21358" r="24266"/>
          <a:stretch>
            <a:fillRect/>
          </a:stretch>
        </p:blipFill>
        <p:spPr>
          <a:xfrm>
            <a:off x="1857356" y="3212976"/>
            <a:ext cx="2071702" cy="28575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428596" y="3857628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ea typeface="Calibri" pitchFamily="34" charset="0"/>
                <a:cs typeface="Times New Roman" pitchFamily="18" charset="0"/>
              </a:rPr>
              <a:t>Felső testvéna 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500034" y="5500702"/>
            <a:ext cx="1550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ea typeface="Calibri" pitchFamily="34" charset="0"/>
                <a:cs typeface="Times New Roman" pitchFamily="18" charset="0"/>
              </a:rPr>
              <a:t>Alsó testvéna 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3929058" y="3714752"/>
            <a:ext cx="1351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ea typeface="Calibri" pitchFamily="34" charset="0"/>
                <a:cs typeface="Times New Roman" pitchFamily="18" charset="0"/>
              </a:rPr>
              <a:t>Tüdőartéria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3929058" y="4643446"/>
            <a:ext cx="128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ea typeface="Calibri" pitchFamily="34" charset="0"/>
                <a:cs typeface="Times New Roman" pitchFamily="18" charset="0"/>
              </a:rPr>
              <a:t>Tüdővénák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642910" y="4357694"/>
            <a:ext cx="1269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cs typeface="Times New Roman" pitchFamily="18" charset="0"/>
              </a:rPr>
              <a:t>Jobb pitvar</a:t>
            </a:r>
            <a:endParaRPr lang="en-GB" dirty="0"/>
          </a:p>
        </p:txBody>
      </p:sp>
      <p:sp>
        <p:nvSpPr>
          <p:cNvPr id="16" name="Téglalap 15"/>
          <p:cNvSpPr/>
          <p:nvPr/>
        </p:nvSpPr>
        <p:spPr>
          <a:xfrm>
            <a:off x="642910" y="4857760"/>
            <a:ext cx="1315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cs typeface="Times New Roman" pitchFamily="18" charset="0"/>
              </a:rPr>
              <a:t>Jobb kamra</a:t>
            </a:r>
            <a:endParaRPr lang="en-GB" dirty="0"/>
          </a:p>
        </p:txBody>
      </p:sp>
      <p:sp>
        <p:nvSpPr>
          <p:cNvPr id="17" name="Téglalap 16"/>
          <p:cNvSpPr/>
          <p:nvPr/>
        </p:nvSpPr>
        <p:spPr>
          <a:xfrm>
            <a:off x="3929058" y="4143380"/>
            <a:ext cx="1137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Bal pitvar</a:t>
            </a:r>
            <a:endParaRPr lang="en-GB" dirty="0"/>
          </a:p>
        </p:txBody>
      </p:sp>
      <p:sp>
        <p:nvSpPr>
          <p:cNvPr id="18" name="Téglalap 17"/>
          <p:cNvSpPr/>
          <p:nvPr/>
        </p:nvSpPr>
        <p:spPr>
          <a:xfrm>
            <a:off x="3929058" y="5072074"/>
            <a:ext cx="118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cs typeface="Times New Roman" pitchFamily="18" charset="0"/>
              </a:rPr>
              <a:t>Bal kamra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836712"/>
            <a:ext cx="8604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1300" algn="l"/>
              </a:tabLst>
            </a:pPr>
            <a:r>
              <a:rPr kumimoji="0" lang="hu-H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II.</a:t>
            </a:r>
            <a:r>
              <a:rPr kumimoji="0" lang="hu-HU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2400" b="1" u="sng" dirty="0" smtClean="0">
                <a:ea typeface="Calibri" pitchFamily="34" charset="0"/>
                <a:cs typeface="Times New Roman" pitchFamily="18" charset="0"/>
              </a:rPr>
              <a:t>Boncolás</a:t>
            </a:r>
            <a:r>
              <a:rPr kumimoji="0" lang="hu-HU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9512" y="1021802"/>
            <a:ext cx="84249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dirty="0"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Távolítsd el a tűket és a szívószálakat!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sz="2000" dirty="0" smtClean="0"/>
              <a:t>Vágjuk </a:t>
            </a:r>
            <a:r>
              <a:rPr lang="hu-HU" sz="2000" dirty="0"/>
              <a:t>fel boncollóval a jobb pitvart az egyik vénatorkolatból </a:t>
            </a:r>
            <a:r>
              <a:rPr lang="hu-HU" sz="2000" dirty="0" smtClean="0"/>
              <a:t>indulva!</a:t>
            </a:r>
            <a:endParaRPr lang="hu-H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/>
              <a:t>Figyeljük meg a pitvar-kamrai </a:t>
            </a:r>
            <a:r>
              <a:rPr lang="hu-HU" sz="2000" dirty="0" smtClean="0"/>
              <a:t>torkolatot!</a:t>
            </a:r>
            <a:endParaRPr lang="hu-H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/>
              <a:t>A szívcsúcs irányában vágjuk fel a jobb </a:t>
            </a:r>
            <a:r>
              <a:rPr lang="hu-HU" sz="2000" dirty="0" smtClean="0"/>
              <a:t>kamrát az</a:t>
            </a:r>
            <a:r>
              <a:rPr kumimoji="0" lang="hu-H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oldala mentén!</a:t>
            </a:r>
            <a:endParaRPr lang="hu-HU" sz="2000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Kép 10" descr="Still0522_00000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4839035" y="3461109"/>
            <a:ext cx="335436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Kép 12" descr="Still0522_00002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755576" y="3461109"/>
            <a:ext cx="3429677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Egyenes összekötő 15"/>
          <p:cNvCxnSpPr/>
          <p:nvPr/>
        </p:nvCxnSpPr>
        <p:spPr>
          <a:xfrm>
            <a:off x="1976113" y="4542364"/>
            <a:ext cx="504056" cy="64807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flipV="1">
            <a:off x="6372200" y="4221088"/>
            <a:ext cx="648072" cy="21602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619672" y="836712"/>
            <a:ext cx="59046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u-HU" sz="2000" b="1" dirty="0" smtClean="0">
                <a:ea typeface="Calibri" pitchFamily="34" charset="0"/>
                <a:cs typeface="Times New Roman" pitchFamily="18" charset="0"/>
              </a:rPr>
              <a:t>Vizsgáld</a:t>
            </a: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meg a jobboldali vitorlás billentyűt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ínhúrok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szemölcsizmok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vitorla -&gt; háromhegyű </a:t>
            </a:r>
            <a:r>
              <a:rPr lang="hu-HU" sz="2000" dirty="0" smtClean="0">
                <a:ea typeface="Calibri" pitchFamily="34" charset="0"/>
                <a:cs typeface="Times New Roman" pitchFamily="18" charset="0"/>
              </a:rPr>
              <a:t>billentyű</a:t>
            </a:r>
            <a:r>
              <a:rPr lang="en-GB" sz="2000" dirty="0" smtClean="0">
                <a:cs typeface="Arial" pitchFamily="34" charset="0"/>
              </a:rPr>
              <a:t> 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Kép 6" descr="Still0522_0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093517"/>
            <a:ext cx="297633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églalap 4"/>
          <p:cNvSpPr/>
          <p:nvPr/>
        </p:nvSpPr>
        <p:spPr>
          <a:xfrm>
            <a:off x="1857355" y="836712"/>
            <a:ext cx="6429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>
                <a:hlinkClick r:id="rId4"/>
              </a:rPr>
              <a:t>https://hu.wikipedia.org/wiki/Sz%C3%ADvbillenty%C5%B1#/media/File:Apikal4D.gif</a:t>
            </a:r>
            <a:endParaRPr lang="hu-HU" sz="1000" dirty="0" smtClean="0"/>
          </a:p>
          <a:p>
            <a:endParaRPr lang="hu-HU" sz="1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77" y="3091493"/>
            <a:ext cx="3510999" cy="223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églalap 8"/>
          <p:cNvSpPr/>
          <p:nvPr/>
        </p:nvSpPr>
        <p:spPr>
          <a:xfrm>
            <a:off x="534236" y="5656078"/>
            <a:ext cx="264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ea typeface="Times New Roman" pitchFamily="18" charset="0"/>
                <a:cs typeface="Arial" pitchFamily="34" charset="0"/>
              </a:rPr>
              <a:t>Mi a billentyűk szerepe? 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3714775" y="56306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Megakadályozzák a vér visszaáramlását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34236" y="6171057"/>
            <a:ext cx="293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ea typeface="Calibri" pitchFamily="34" charset="0"/>
                <a:cs typeface="Times New Roman" pitchFamily="18" charset="0"/>
              </a:rPr>
              <a:t>Mi mozgatja a billentyűket?</a:t>
            </a:r>
            <a:endParaRPr lang="en-GB" dirty="0" smtClean="0">
              <a:cs typeface="Arial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4344074" y="6171057"/>
            <a:ext cx="2187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A nyomáskülönbség</a:t>
            </a:r>
            <a:endParaRPr lang="hu-H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59140" y="1011793"/>
            <a:ext cx="75132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000" b="1" dirty="0" smtClean="0">
                <a:ea typeface="Calibri" pitchFamily="34" charset="0"/>
                <a:cs typeface="Times New Roman" pitchFamily="18" charset="0"/>
              </a:rPr>
              <a:t>Vágjuk fel ollóval a bal kamrát a </a:t>
            </a:r>
            <a:r>
              <a:rPr lang="hu-HU" sz="2000" b="1" dirty="0"/>
              <a:t>szívcsúcstól felfelé haladva </a:t>
            </a:r>
            <a:r>
              <a:rPr lang="hu-HU" sz="2000" b="1" dirty="0" smtClean="0">
                <a:ea typeface="Calibri" pitchFamily="34" charset="0"/>
                <a:cs typeface="Times New Roman" pitchFamily="18" charset="0"/>
              </a:rPr>
              <a:t>az oldala mentén!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Kép 7" descr="Still0522_0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780926"/>
            <a:ext cx="3168352" cy="2232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Egyenes összekötő 9"/>
          <p:cNvCxnSpPr/>
          <p:nvPr/>
        </p:nvCxnSpPr>
        <p:spPr>
          <a:xfrm>
            <a:off x="6588224" y="3212976"/>
            <a:ext cx="1008112" cy="50405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ép 12" descr="Still0522_00002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659140" y="2708920"/>
            <a:ext cx="354031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Egyenes összekötő 13"/>
          <p:cNvCxnSpPr/>
          <p:nvPr/>
        </p:nvCxnSpPr>
        <p:spPr>
          <a:xfrm flipV="1">
            <a:off x="3059832" y="3645024"/>
            <a:ext cx="288032" cy="122413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1191234"/>
            <a:ext cx="7920880" cy="148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Figyeljük meg a szívfal rétegeit: szívburok</a:t>
            </a:r>
            <a:r>
              <a:rPr lang="hu-HU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szívfal</a:t>
            </a:r>
            <a:r>
              <a:rPr lang="hu-HU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szívbelhártya</a:t>
            </a:r>
            <a:endParaRPr lang="hu-HU" sz="20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Vizsgáljuk </a:t>
            </a:r>
            <a:r>
              <a:rPr lang="hu-HU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meg a kamrafal hálózatosan elhelyezkedő </a:t>
            </a:r>
            <a:r>
              <a:rPr lang="hu-HU" sz="20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izomgerenda-rendszerét!</a:t>
            </a:r>
            <a:endParaRPr lang="hu-HU" sz="20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27734"/>
            <a:ext cx="4272783" cy="2615818"/>
          </a:xfrm>
          <a:prstGeom prst="rect">
            <a:avLst/>
          </a:prstGeom>
        </p:spPr>
      </p:pic>
      <p:pic>
        <p:nvPicPr>
          <p:cNvPr id="11" name="Picture 3" descr="izomszövet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0"/>
          <a:stretch/>
        </p:blipFill>
        <p:spPr>
          <a:xfrm>
            <a:off x="6084168" y="3068960"/>
            <a:ext cx="1955447" cy="22585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1205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619672" y="980728"/>
            <a:ext cx="6408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000" b="1" dirty="0" smtClean="0">
                <a:ea typeface="Calibri" pitchFamily="34" charset="0"/>
                <a:cs typeface="Times New Roman" pitchFamily="18" charset="0"/>
              </a:rPr>
              <a:t>Vizsgáld meg a baloldali vitorlás billentyűt</a:t>
            </a:r>
            <a:r>
              <a:rPr lang="en-GB" sz="2000" b="1" dirty="0" smtClean="0">
                <a:ea typeface="Calibri" pitchFamily="34" charset="0"/>
                <a:cs typeface="Times New Roman" pitchFamily="18" charset="0"/>
              </a:rPr>
              <a:t>:</a:t>
            </a:r>
            <a:endParaRPr kumimoji="0" lang="hu-H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ea typeface="Calibri" pitchFamily="34" charset="0"/>
                <a:cs typeface="Times New Roman" pitchFamily="18" charset="0"/>
              </a:rPr>
              <a:t>2 vitorla -&gt; kéthegyű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2000" dirty="0" smtClean="0">
                <a:ea typeface="Calibri" pitchFamily="34" charset="0"/>
                <a:cs typeface="Times New Roman" pitchFamily="18" charset="0"/>
              </a:rPr>
              <a:t>billentyű 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Kép 5" descr="Still0522_00011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475656" y="1916832"/>
            <a:ext cx="2592288" cy="188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 descr="Still0522_0001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25568" r="16477" b="43182"/>
          <a:stretch>
            <a:fillRect/>
          </a:stretch>
        </p:blipFill>
        <p:spPr>
          <a:xfrm>
            <a:off x="4716016" y="1929924"/>
            <a:ext cx="262577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églalap 1"/>
          <p:cNvSpPr/>
          <p:nvPr/>
        </p:nvSpPr>
        <p:spPr>
          <a:xfrm>
            <a:off x="563164" y="4238759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/>
              <a:t>Másnéven</a:t>
            </a:r>
            <a:r>
              <a:rPr lang="hu-HU" dirty="0" smtClean="0"/>
              <a:t> </a:t>
            </a:r>
            <a:r>
              <a:rPr lang="hu-HU" b="1" dirty="0" err="1" smtClean="0"/>
              <a:t>mitrális</a:t>
            </a:r>
            <a:r>
              <a:rPr lang="hu-HU" b="1" dirty="0" smtClean="0"/>
              <a:t> billentyű</a:t>
            </a:r>
          </a:p>
          <a:p>
            <a:r>
              <a:rPr lang="hu-HU" dirty="0" smtClean="0"/>
              <a:t>A </a:t>
            </a:r>
            <a:r>
              <a:rPr lang="hu-HU" b="1" dirty="0" err="1"/>
              <a:t>mitra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/>
              <a:t>=</a:t>
            </a:r>
            <a:r>
              <a:rPr lang="hu-HU" dirty="0" smtClean="0"/>
              <a:t>püspöksüveg</a:t>
            </a:r>
            <a:r>
              <a:rPr lang="hu-HU" dirty="0"/>
              <a:t>)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római katolikus püspökök </a:t>
            </a:r>
            <a:r>
              <a:rPr lang="hu-HU" dirty="0" smtClean="0"/>
              <a:t>által</a:t>
            </a:r>
          </a:p>
          <a:p>
            <a:r>
              <a:rPr lang="hu-HU" dirty="0" smtClean="0"/>
              <a:t> </a:t>
            </a:r>
            <a:r>
              <a:rPr lang="hu-HU" dirty="0"/>
              <a:t>hordott </a:t>
            </a:r>
            <a:r>
              <a:rPr lang="hu-HU" dirty="0" smtClean="0"/>
              <a:t>csúcsíves </a:t>
            </a:r>
            <a:r>
              <a:rPr lang="hu-HU" dirty="0"/>
              <a:t>sapka.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/>
          <a:srcRect l="17324" t="7699" b="19158"/>
          <a:stretch/>
        </p:blipFill>
        <p:spPr>
          <a:xfrm>
            <a:off x="4114707" y="4149079"/>
            <a:ext cx="1944216" cy="2580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6708954" cy="2376264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1556792"/>
            <a:ext cx="8244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000" b="1" dirty="0" smtClean="0">
                <a:ea typeface="Calibri" pitchFamily="34" charset="0"/>
                <a:cs typeface="Times New Roman" pitchFamily="18" charset="0"/>
              </a:rPr>
              <a:t>Mi az eltérés a jobb és a baloldali vitorlás billentyű közt?</a:t>
            </a:r>
            <a:endParaRPr kumimoji="0" lang="hu-H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858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1560" y="1311348"/>
            <a:ext cx="7942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41300" algn="l"/>
              </a:tabLst>
            </a:pPr>
            <a:r>
              <a:rPr lang="en-GB" dirty="0">
                <a:ea typeface="Calibri" pitchFamily="34" charset="0"/>
                <a:cs typeface="Times New Roman" pitchFamily="18" charset="0"/>
              </a:rPr>
              <a:t> </a:t>
            </a:r>
            <a:r>
              <a:rPr lang="hu-HU" dirty="0" smtClean="0">
                <a:ea typeface="Calibri" pitchFamily="34" charset="0"/>
                <a:cs typeface="Times New Roman" pitchFamily="18" charset="0"/>
              </a:rPr>
              <a:t>Hasonlítsd össze a jobb és a bal kamrát!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41300" algn="l"/>
              </a:tabLst>
            </a:pPr>
            <a:r>
              <a:rPr lang="hu-HU" dirty="0" smtClean="0">
                <a:ea typeface="Calibri" pitchFamily="34" charset="0"/>
                <a:cs typeface="Times New Roman" pitchFamily="18" charset="0"/>
              </a:rPr>
              <a:t>Mérd meg a falvastagságukat!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41300" algn="l"/>
              </a:tabLst>
            </a:pPr>
            <a:r>
              <a:rPr lang="hu-HU" dirty="0" smtClean="0">
                <a:ea typeface="Calibri" pitchFamily="34" charset="0"/>
                <a:cs typeface="Times New Roman" pitchFamily="18" charset="0"/>
              </a:rPr>
              <a:t>Emberben a pitvarok fala 2-3 mm, a jobb kamra fala 4-5 mm, míg a bal kamráé kb. 15 mm vastag.</a:t>
            </a:r>
            <a:endParaRPr lang="hu-H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640" y="5606465"/>
            <a:ext cx="63753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1300" algn="l"/>
              </a:tabLst>
            </a:pPr>
            <a:r>
              <a:rPr lang="hu-HU" dirty="0" smtClean="0">
                <a:ea typeface="Calibri" pitchFamily="34" charset="0"/>
                <a:cs typeface="Times New Roman" pitchFamily="18" charset="0"/>
              </a:rPr>
              <a:t>Figyeld meg a két </a:t>
            </a:r>
            <a:r>
              <a:rPr lang="hu-HU" dirty="0" err="1" smtClean="0">
                <a:ea typeface="Calibri" pitchFamily="34" charset="0"/>
                <a:cs typeface="Times New Roman" pitchFamily="18" charset="0"/>
              </a:rPr>
              <a:t>szívfél</a:t>
            </a:r>
            <a:r>
              <a:rPr lang="hu-HU" dirty="0" smtClean="0">
                <a:ea typeface="Calibri" pitchFamily="34" charset="0"/>
                <a:cs typeface="Times New Roman" pitchFamily="18" charset="0"/>
              </a:rPr>
              <a:t> közti izmos válaszfalat, a szívsövényt!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61" y="2636912"/>
            <a:ext cx="2926253" cy="284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92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43608" y="119675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Miért pont sertésszívet boncolunk?</a:t>
            </a:r>
            <a:endParaRPr lang="en-GB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643042" y="1844824"/>
            <a:ext cx="674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1"/>
                </a:solidFill>
              </a:rPr>
              <a:t>Mert felépítése nagyon hasonló az emberi szívhez.</a:t>
            </a:r>
            <a:endParaRPr lang="en-GB" sz="2400" dirty="0">
              <a:solidFill>
                <a:schemeClr val="accent1"/>
              </a:solidFill>
            </a:endParaRPr>
          </a:p>
        </p:txBody>
      </p:sp>
      <p:pic>
        <p:nvPicPr>
          <p:cNvPr id="4" name="Kép 3" descr="pigs_heart_ventral_view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420888"/>
            <a:ext cx="2063458" cy="32052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15616" y="980728"/>
            <a:ext cx="80283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1300" algn="l"/>
              </a:tabLst>
            </a:pPr>
            <a:r>
              <a:rPr lang="hu-HU" sz="2000" b="1" dirty="0" smtClean="0">
                <a:ea typeface="Calibri" pitchFamily="34" charset="0"/>
                <a:cs typeface="Times New Roman" pitchFamily="18" charset="0"/>
              </a:rPr>
              <a:t>Ujjaddal kövesd </a:t>
            </a:r>
            <a:r>
              <a:rPr lang="hu-HU" sz="2000" dirty="0" smtClean="0">
                <a:ea typeface="Calibri" pitchFamily="34" charset="0"/>
                <a:cs typeface="Times New Roman" pitchFamily="18" charset="0"/>
              </a:rPr>
              <a:t>a vér útját a bal kamrából az aortába!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1300" algn="l"/>
              </a:tabLst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Vágd át</a:t>
            </a:r>
            <a:r>
              <a:rPr kumimoji="0" lang="hu-H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 szöveteket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-&gt; </a:t>
            </a: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nyisd fel</a:t>
            </a:r>
            <a:r>
              <a:rPr kumimoji="0" lang="hu-H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az aortát!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endParaRPr kumimoji="0" lang="hu-H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Kép 8" descr="Still0522_0001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691680" y="1772816"/>
            <a:ext cx="241855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Kép 9" descr="Still0522_00014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788024" y="1772816"/>
            <a:ext cx="2448272" cy="1629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ép 10" descr="Still0522_00015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814882" y="4384710"/>
            <a:ext cx="3024336" cy="2001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églalap 12"/>
          <p:cNvSpPr/>
          <p:nvPr/>
        </p:nvSpPr>
        <p:spPr>
          <a:xfrm>
            <a:off x="1141579" y="3587738"/>
            <a:ext cx="7034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41300" algn="l"/>
              </a:tabLst>
            </a:pPr>
            <a:r>
              <a:rPr lang="hu-HU" b="1" dirty="0" smtClean="0">
                <a:ea typeface="Calibri" pitchFamily="34" charset="0"/>
                <a:cs typeface="Times New Roman" pitchFamily="18" charset="0"/>
              </a:rPr>
              <a:t>Keresd meg</a:t>
            </a:r>
            <a:r>
              <a:rPr lang="en-GB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hu-HU" dirty="0" smtClean="0">
                <a:ea typeface="Calibri" pitchFamily="34" charset="0"/>
                <a:cs typeface="Times New Roman" pitchFamily="18" charset="0"/>
              </a:rPr>
              <a:t>a</a:t>
            </a:r>
            <a:r>
              <a:rPr lang="en-GB" dirty="0" smtClean="0">
                <a:ea typeface="Calibri" pitchFamily="34" charset="0"/>
                <a:cs typeface="Times New Roman" pitchFamily="18" charset="0"/>
              </a:rPr>
              <a:t> 3 </a:t>
            </a:r>
            <a:r>
              <a:rPr lang="hu-HU" dirty="0" smtClean="0">
                <a:ea typeface="Calibri" pitchFamily="34" charset="0"/>
                <a:cs typeface="Times New Roman" pitchFamily="18" charset="0"/>
              </a:rPr>
              <a:t>félhold alakú zsebet,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</a:pPr>
            <a:r>
              <a:rPr lang="hu-HU" dirty="0" smtClean="0">
                <a:ea typeface="Calibri" pitchFamily="34" charset="0"/>
                <a:cs typeface="Times New Roman" pitchFamily="18" charset="0"/>
              </a:rPr>
              <a:t>amik a baloldali zsebes billentyűt (aortabillentyűt) alkotják!</a:t>
            </a:r>
            <a:endParaRPr lang="hu-HU" dirty="0" smtClean="0"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83" y="4915367"/>
            <a:ext cx="1633018" cy="1117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00" y="5066056"/>
            <a:ext cx="1020076" cy="815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://maxcureheartinstitute.com/wp-content/uploads/2015/11/tissue-mechanical-valv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4381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2" descr="C0145429-Artificial_heart_valve_placement-SP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0" y="3356992"/>
            <a:ext cx="1944216" cy="2746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 descr="BiologicalValves.JPG"/>
          <p:cNvPicPr/>
          <p:nvPr/>
        </p:nvPicPr>
        <p:blipFill>
          <a:blip r:embed="rId4" cstate="print"/>
          <a:srcRect l="53846" t="52398"/>
          <a:stretch>
            <a:fillRect/>
          </a:stretch>
        </p:blipFill>
        <p:spPr>
          <a:xfrm>
            <a:off x="5508104" y="3501008"/>
            <a:ext cx="864096" cy="850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1052736"/>
            <a:ext cx="867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b="1" u="sng" dirty="0" smtClean="0">
                <a:ea typeface="Times New Roman" pitchFamily="18" charset="0"/>
                <a:cs typeface="Arial" pitchFamily="34" charset="0"/>
              </a:rPr>
              <a:t>Műbillentyű-beültetés</a:t>
            </a:r>
            <a:endParaRPr kumimoji="0" lang="hu-H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42844" y="2071678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sz="1600" b="1" dirty="0" smtClean="0"/>
              <a:t>Biológiai</a:t>
            </a:r>
            <a:r>
              <a:rPr lang="hu-HU" sz="1600" dirty="0" smtClean="0"/>
              <a:t>: </a:t>
            </a:r>
            <a:r>
              <a:rPr lang="hu-HU" sz="1600" b="1" u="sng" dirty="0" smtClean="0"/>
              <a:t>sertés</a:t>
            </a:r>
            <a:r>
              <a:rPr lang="hu-HU" sz="1600" dirty="0" smtClean="0"/>
              <a:t>ből, vagy emberből származó,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sz="1600" dirty="0" smtClean="0"/>
              <a:t> vagy </a:t>
            </a:r>
            <a:r>
              <a:rPr lang="hu-HU" sz="1600" b="1" dirty="0" smtClean="0"/>
              <a:t>mechanikus</a:t>
            </a:r>
            <a:r>
              <a:rPr lang="hu-HU" sz="1600" dirty="0" smtClean="0"/>
              <a:t>: golyós, billenő lemezes, kétlemezes műbillentyűk. </a:t>
            </a:r>
            <a:endParaRPr lang="hu-HU" sz="1600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Kép 8" descr="BiologicalValves.JPG"/>
          <p:cNvPicPr/>
          <p:nvPr/>
        </p:nvPicPr>
        <p:blipFill>
          <a:blip r:embed="rId4" cstate="print"/>
          <a:srcRect l="53846" b="51633"/>
          <a:stretch>
            <a:fillRect/>
          </a:stretch>
        </p:blipFill>
        <p:spPr>
          <a:xfrm>
            <a:off x="5508104" y="4725144"/>
            <a:ext cx="864096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1560" y="1052736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</a:pPr>
            <a:r>
              <a:rPr lang="hu-HU" sz="2000" b="1" dirty="0" smtClean="0">
                <a:ea typeface="Calibri" pitchFamily="34" charset="0"/>
                <a:cs typeface="Times New Roman" pitchFamily="18" charset="0"/>
              </a:rPr>
              <a:t>Keresd meg </a:t>
            </a:r>
            <a:r>
              <a:rPr lang="hu-HU" sz="2000" dirty="0" smtClean="0">
                <a:ea typeface="Calibri" pitchFamily="34" charset="0"/>
                <a:cs typeface="Times New Roman" pitchFamily="18" charset="0"/>
              </a:rPr>
              <a:t>a </a:t>
            </a:r>
            <a:r>
              <a:rPr lang="en-GB" sz="2000" dirty="0" smtClean="0">
                <a:ea typeface="Calibri" pitchFamily="34" charset="0"/>
                <a:cs typeface="Times New Roman" pitchFamily="18" charset="0"/>
              </a:rPr>
              <a:t>2 </a:t>
            </a:r>
            <a:r>
              <a:rPr lang="hu-HU" sz="2000" dirty="0" smtClean="0">
                <a:ea typeface="Calibri" pitchFamily="34" charset="0"/>
                <a:cs typeface="Times New Roman" pitchFamily="18" charset="0"/>
              </a:rPr>
              <a:t>kis nyílást az aortabillentyű mögött!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41300" algn="l"/>
              </a:tabLst>
            </a:pPr>
            <a:r>
              <a:rPr lang="en-GB" sz="2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hu-HU" sz="2000" dirty="0" smtClean="0">
                <a:ea typeface="Calibri" pitchFamily="34" charset="0"/>
                <a:cs typeface="Times New Roman" pitchFamily="18" charset="0"/>
              </a:rPr>
              <a:t>innen erednek a jobb és baloldali </a:t>
            </a:r>
            <a:r>
              <a:rPr lang="hu-HU" sz="2000" b="1" dirty="0" smtClean="0">
                <a:ea typeface="Calibri" pitchFamily="34" charset="0"/>
                <a:cs typeface="Times New Roman" pitchFamily="18" charset="0"/>
              </a:rPr>
              <a:t>szívkoszorúerek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41300" algn="l"/>
              </a:tabLst>
            </a:pPr>
            <a:r>
              <a:rPr lang="hu-HU" sz="2000" dirty="0" smtClean="0">
                <a:ea typeface="Calibri" pitchFamily="34" charset="0"/>
                <a:cs typeface="Times New Roman" pitchFamily="18" charset="0"/>
              </a:rPr>
              <a:t>Bonctűvel kövesd az ér lefutását!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</a:pPr>
            <a:endParaRPr lang="hu-HU" sz="2000" dirty="0" smtClean="0"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71" y="764704"/>
            <a:ext cx="1833569" cy="242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Kép 12" descr="Still0522_0001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8108"/>
          <a:stretch>
            <a:fillRect/>
          </a:stretch>
        </p:blipFill>
        <p:spPr>
          <a:xfrm>
            <a:off x="4903367" y="3905672"/>
            <a:ext cx="359100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Kép 13" descr="Still0522_00015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827584" y="2335188"/>
            <a:ext cx="348198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églalap 2"/>
          <p:cNvSpPr/>
          <p:nvPr/>
        </p:nvSpPr>
        <p:spPr>
          <a:xfrm>
            <a:off x="775872" y="5517232"/>
            <a:ext cx="2383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</a:pPr>
            <a:r>
              <a:rPr lang="hu-HU" sz="1600" dirty="0" smtClean="0">
                <a:solidFill>
                  <a:schemeClr val="accent1"/>
                </a:solidFill>
              </a:rPr>
              <a:t>A szívizomzat vérellátása</a:t>
            </a:r>
            <a:endParaRPr lang="hu-HU" sz="1600" dirty="0">
              <a:solidFill>
                <a:schemeClr val="accent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75407" y="5044247"/>
            <a:ext cx="2538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</a:pPr>
            <a:r>
              <a:rPr lang="hu-HU" sz="1600" dirty="0" smtClean="0">
                <a:ea typeface="Calibri" pitchFamily="34" charset="0"/>
                <a:cs typeface="Times New Roman" pitchFamily="18" charset="0"/>
              </a:rPr>
              <a:t>Mi a koszorúerek feladata?</a:t>
            </a:r>
            <a:endParaRPr lang="hu-HU" sz="16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3423372"/>
            <a:ext cx="3784254" cy="2813543"/>
          </a:xfrm>
          <a:prstGeom prst="rect">
            <a:avLst/>
          </a:prstGeom>
        </p:spPr>
      </p:pic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39552" y="3212976"/>
            <a:ext cx="2736304" cy="3241824"/>
            <a:chOff x="100" y="981"/>
            <a:chExt cx="2553" cy="3040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" y="981"/>
              <a:ext cx="2302" cy="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00" y="1810"/>
              <a:ext cx="2436" cy="985"/>
              <a:chOff x="100" y="1855"/>
              <a:chExt cx="2436" cy="985"/>
            </a:xfrm>
          </p:grpSpPr>
          <p:sp>
            <p:nvSpPr>
              <p:cNvPr id="6" name="Line 9"/>
              <p:cNvSpPr>
                <a:spLocks noChangeShapeType="1"/>
              </p:cNvSpPr>
              <p:nvPr/>
            </p:nvSpPr>
            <p:spPr bwMode="auto">
              <a:xfrm>
                <a:off x="385" y="2523"/>
                <a:ext cx="544" cy="3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7" name="Line 10"/>
              <p:cNvSpPr>
                <a:spLocks noChangeShapeType="1"/>
              </p:cNvSpPr>
              <p:nvPr/>
            </p:nvSpPr>
            <p:spPr bwMode="auto">
              <a:xfrm flipV="1">
                <a:off x="1973" y="2160"/>
                <a:ext cx="45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" name="Text Box 11"/>
              <p:cNvSpPr txBox="1">
                <a:spLocks noChangeArrowheads="1"/>
              </p:cNvSpPr>
              <p:nvPr/>
            </p:nvSpPr>
            <p:spPr bwMode="auto">
              <a:xfrm>
                <a:off x="2323" y="1855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hu-HU" sz="2400">
                    <a:latin typeface="Times New Roman" panose="02020603050405020304" pitchFamily="18" charset="0"/>
                  </a:rPr>
                  <a:t>k</a:t>
                </a:r>
              </a:p>
            </p:txBody>
          </p:sp>
          <p:sp>
            <p:nvSpPr>
              <p:cNvPr id="9" name="Text Box 12"/>
              <p:cNvSpPr txBox="1">
                <a:spLocks noChangeArrowheads="1"/>
              </p:cNvSpPr>
              <p:nvPr/>
            </p:nvSpPr>
            <p:spPr bwMode="auto">
              <a:xfrm>
                <a:off x="100" y="2264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hu-HU" altLang="hu-HU" sz="2400">
                    <a:latin typeface="Times New Roman" panose="02020603050405020304" pitchFamily="18" charset="0"/>
                  </a:rPr>
                  <a:t>k</a:t>
                </a:r>
              </a:p>
            </p:txBody>
          </p:sp>
        </p:grpSp>
      </p:grpSp>
      <p:sp>
        <p:nvSpPr>
          <p:cNvPr id="10" name="Téglalap 9"/>
          <p:cNvSpPr/>
          <p:nvPr/>
        </p:nvSpPr>
        <p:spPr>
          <a:xfrm>
            <a:off x="767845" y="1680213"/>
            <a:ext cx="6587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 smtClean="0"/>
              <a:t>Mit jelent ez?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539552" y="1006581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000" dirty="0" smtClean="0"/>
              <a:t>A koszorúerekre (</a:t>
            </a:r>
            <a:r>
              <a:rPr lang="hu-HU" altLang="hu-HU" sz="2000" dirty="0" err="1" smtClean="0"/>
              <a:t>koronáriákra</a:t>
            </a:r>
            <a:r>
              <a:rPr lang="hu-HU" altLang="hu-HU" sz="2000" dirty="0" smtClean="0"/>
              <a:t>) jellemző a </a:t>
            </a:r>
            <a:r>
              <a:rPr lang="hu-HU" sz="2000" b="1" dirty="0"/>
              <a:t>végartéria </a:t>
            </a:r>
            <a:r>
              <a:rPr lang="hu-HU" sz="2000" b="1" dirty="0" smtClean="0"/>
              <a:t>rendszer</a:t>
            </a:r>
            <a:r>
              <a:rPr lang="hu-HU" sz="2000" dirty="0" smtClean="0"/>
              <a:t>.</a:t>
            </a:r>
            <a:endParaRPr lang="hu-HU" altLang="hu-HU" sz="2000" dirty="0"/>
          </a:p>
        </p:txBody>
      </p:sp>
      <p:sp>
        <p:nvSpPr>
          <p:cNvPr id="12" name="Téglalap 11"/>
          <p:cNvSpPr/>
          <p:nvPr/>
        </p:nvSpPr>
        <p:spPr>
          <a:xfrm>
            <a:off x="1619672" y="2120832"/>
            <a:ext cx="5993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/>
              <a:t>nincs átfedés, adott terület vérellátásáért csak egy kisartériából kiinduló kapillárisrendszer felelős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15170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eart_att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143116"/>
            <a:ext cx="3137610" cy="3240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églalap 2"/>
          <p:cNvSpPr/>
          <p:nvPr/>
        </p:nvSpPr>
        <p:spPr>
          <a:xfrm>
            <a:off x="611560" y="90872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</a:pPr>
            <a:r>
              <a:rPr lang="hu-HU" sz="2000" b="1" dirty="0" smtClean="0">
                <a:ea typeface="Calibri" pitchFamily="34" charset="0"/>
                <a:cs typeface="Times New Roman" pitchFamily="18" charset="0"/>
              </a:rPr>
              <a:t>Mi történik, ha elzáródik egy szívkoszorúér?</a:t>
            </a:r>
            <a:endParaRPr lang="hu-HU" sz="2000" dirty="0" smtClean="0"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</a:pPr>
            <a:endParaRPr lang="hu-HU" sz="2000" dirty="0" smtClean="0">
              <a:cs typeface="Arial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593637" y="3301861"/>
            <a:ext cx="3631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/>
                </a:solidFill>
              </a:rPr>
              <a:t>mellkasi fájdalom</a:t>
            </a:r>
            <a:r>
              <a:rPr lang="en-GB" dirty="0" smtClean="0">
                <a:solidFill>
                  <a:schemeClr val="accent1"/>
                </a:solidFill>
              </a:rPr>
              <a:t>, </a:t>
            </a:r>
            <a:endParaRPr lang="hu-HU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/>
                </a:solidFill>
              </a:rPr>
              <a:t>légszomj</a:t>
            </a:r>
            <a:r>
              <a:rPr lang="en-GB" dirty="0" smtClean="0">
                <a:solidFill>
                  <a:schemeClr val="accent1"/>
                </a:solidFill>
              </a:rPr>
              <a:t>, </a:t>
            </a:r>
            <a:endParaRPr lang="hu-HU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/>
                </a:solidFill>
              </a:rPr>
              <a:t>gyengeség</a:t>
            </a:r>
            <a:r>
              <a:rPr lang="en-GB" dirty="0" smtClean="0">
                <a:solidFill>
                  <a:schemeClr val="accent1"/>
                </a:solidFill>
              </a:rPr>
              <a:t>.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643042" y="1428736"/>
            <a:ext cx="3272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</a:rPr>
              <a:t>A szívizom elhal - szívinfarktus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4268756" y="2735931"/>
            <a:ext cx="4888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</a:pPr>
            <a:r>
              <a:rPr lang="hu-HU" sz="2000" b="1" dirty="0" smtClean="0">
                <a:ea typeface="Calibri" pitchFamily="34" charset="0"/>
                <a:cs typeface="Times New Roman" pitchFamily="18" charset="0"/>
              </a:rPr>
              <a:t>Mik az infarktus tünetei?</a:t>
            </a:r>
            <a:endParaRPr lang="en-GB" sz="2000" dirty="0" smtClean="0"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</a:pPr>
            <a:endParaRPr lang="en-GB" sz="2000" dirty="0" smtClean="0">
              <a:cs typeface="Arial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355976" y="4799370"/>
            <a:ext cx="48885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</a:pPr>
            <a:r>
              <a:rPr lang="hu-HU" sz="2000" b="1" dirty="0" smtClean="0">
                <a:ea typeface="Calibri" pitchFamily="34" charset="0"/>
                <a:cs typeface="Times New Roman" pitchFamily="18" charset="0"/>
              </a:rPr>
              <a:t>Milyen életmódbeli változtatásokkal lehet megelőzni az infarktust?</a:t>
            </a:r>
            <a:endParaRPr lang="en-GB" sz="2000" dirty="0" smtClean="0"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</a:pPr>
            <a:endParaRPr lang="en-GB" sz="20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56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23528" y="166746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Koszorúérfestés (</a:t>
            </a:r>
            <a:r>
              <a:rPr lang="hu-HU" dirty="0" err="1" smtClean="0"/>
              <a:t>Coronarográfia</a:t>
            </a:r>
            <a:r>
              <a:rPr lang="hu-HU" dirty="0" smtClean="0"/>
              <a:t>)</a:t>
            </a:r>
          </a:p>
          <a:p>
            <a:r>
              <a:rPr lang="hu-HU" dirty="0" smtClean="0"/>
              <a:t>Katéteren át érfestéket </a:t>
            </a:r>
            <a:r>
              <a:rPr lang="hu-HU" dirty="0"/>
              <a:t>(kontrasztanyagot) fecskendeznek az </a:t>
            </a:r>
            <a:r>
              <a:rPr lang="hu-HU" dirty="0" smtClean="0"/>
              <a:t>érbe,</a:t>
            </a:r>
          </a:p>
          <a:p>
            <a:r>
              <a:rPr lang="hu-HU" dirty="0" smtClean="0"/>
              <a:t> és </a:t>
            </a:r>
            <a:r>
              <a:rPr lang="hu-HU" dirty="0"/>
              <a:t>az </a:t>
            </a:r>
            <a:r>
              <a:rPr lang="hu-HU" dirty="0" smtClean="0"/>
              <a:t>a röntgen felvételen kirajzolja </a:t>
            </a:r>
            <a:r>
              <a:rPr lang="hu-HU" dirty="0"/>
              <a:t>az ér belsejének </a:t>
            </a:r>
            <a:r>
              <a:rPr lang="hu-HU" dirty="0" smtClean="0"/>
              <a:t>alakját.</a:t>
            </a:r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40"/>
          <a:stretch/>
        </p:blipFill>
        <p:spPr>
          <a:xfrm>
            <a:off x="2818951" y="3041762"/>
            <a:ext cx="3578105" cy="267762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899592" y="90872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tx2"/>
                </a:solidFill>
              </a:rPr>
              <a:t>Diagnosztikai és terápiás módszerek</a:t>
            </a:r>
            <a:endParaRPr lang="hu-H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55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39552" y="141277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Értágítás (</a:t>
            </a:r>
            <a:r>
              <a:rPr lang="en-GB" dirty="0" err="1" smtClean="0"/>
              <a:t>Angioplas</a:t>
            </a:r>
            <a:r>
              <a:rPr lang="hu-HU" dirty="0" err="1" smtClean="0"/>
              <a:t>ztika</a:t>
            </a:r>
            <a:r>
              <a:rPr lang="hu-HU" dirty="0" smtClean="0"/>
              <a:t>)</a:t>
            </a:r>
          </a:p>
          <a:p>
            <a:r>
              <a:rPr lang="hu-HU" dirty="0" smtClean="0"/>
              <a:t>A koszorúér-szűkület megtágítása egy érbe vezetett katéterrel, melyen egy ballon van. A ballont a szűkületbe vezetik és felfújják, ezáltal szétfeszíti a szűkületet.</a:t>
            </a:r>
            <a:endParaRPr lang="hu-HU" dirty="0">
              <a:solidFill>
                <a:schemeClr val="accent1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636912"/>
            <a:ext cx="4381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34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611560" y="134076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Sok esetben speciális fémhálót, </a:t>
            </a:r>
            <a:r>
              <a:rPr lang="hu-HU" dirty="0"/>
              <a:t>úgynevezett </a:t>
            </a:r>
            <a:r>
              <a:rPr lang="hu-HU" b="1" dirty="0" err="1"/>
              <a:t>sztent</a:t>
            </a:r>
            <a:r>
              <a:rPr lang="hu-HU" dirty="0" err="1"/>
              <a:t>et</a:t>
            </a:r>
            <a:r>
              <a:rPr lang="hu-HU" dirty="0"/>
              <a:t> feszítenek a </a:t>
            </a:r>
            <a:r>
              <a:rPr lang="hu-HU" dirty="0" err="1"/>
              <a:t>tágítóballonnal</a:t>
            </a:r>
            <a:r>
              <a:rPr lang="hu-HU" dirty="0"/>
              <a:t> az érfalnak. 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12"/>
          <a:stretch/>
        </p:blipFill>
        <p:spPr>
          <a:xfrm>
            <a:off x="6084168" y="3175759"/>
            <a:ext cx="2088232" cy="166781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54441"/>
            <a:ext cx="4408130" cy="2557702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475656" y="5445224"/>
            <a:ext cx="63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u="sng" dirty="0">
                <a:hlinkClick r:id="rId5"/>
              </a:rPr>
              <a:t>https://www.youtube.com/watch?v=23DUWDLYydU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9349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7" y="1457325"/>
            <a:ext cx="33242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43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691680" y="1268760"/>
            <a:ext cx="2663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 A szív részei - feliratozás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115616" y="1988840"/>
            <a:ext cx="3536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LearningApps.org/2782294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8130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16016" y="3573016"/>
            <a:ext cx="256493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hu-HU" sz="2000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a mellüregben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hu-HU" sz="2000" dirty="0" smtClean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Arial" pitchFamily="34" charset="0"/>
              </a:rPr>
              <a:t>két </a:t>
            </a:r>
            <a:r>
              <a:rPr kumimoji="0" lang="hu-HU" sz="20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Arial" pitchFamily="34" charset="0"/>
              </a:rPr>
              <a:t>tüdőfél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Arial" pitchFamily="34" charset="0"/>
              </a:rPr>
              <a:t> közt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Arial" pitchFamily="34" charset="0"/>
              </a:rPr>
              <a:t> a szegycsont</a:t>
            </a:r>
            <a:r>
              <a:rPr kumimoji="0" lang="hu-HU" sz="2000" b="0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Arial" pitchFamily="34" charset="0"/>
              </a:rPr>
              <a:t> mögött</a:t>
            </a:r>
            <a:endParaRPr lang="hu-HU" sz="2000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2669282" cy="354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331640" y="126876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Hol található a szív az emberi testben</a:t>
            </a:r>
            <a:r>
              <a:rPr lang="en-GB" sz="2400" dirty="0" smtClean="0"/>
              <a:t>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89279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5567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szív működése</a:t>
            </a:r>
            <a:endParaRPr lang="hu-HU" sz="4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Kép 9" descr="human heart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10000"/>
          </a:blip>
          <a:srcRect b="9565"/>
          <a:stretch>
            <a:fillRect/>
          </a:stretch>
        </p:blipFill>
        <p:spPr>
          <a:xfrm>
            <a:off x="3707904" y="3356992"/>
            <a:ext cx="1656184" cy="209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heart cycle.jpg"/>
          <p:cNvPicPr/>
          <p:nvPr/>
        </p:nvPicPr>
        <p:blipFill>
          <a:blip r:embed="rId2" cstate="print">
            <a:lum bright="-10000"/>
          </a:blip>
          <a:srcRect t="5769"/>
          <a:stretch>
            <a:fillRect/>
          </a:stretch>
        </p:blipFill>
        <p:spPr>
          <a:xfrm>
            <a:off x="4716016" y="1772816"/>
            <a:ext cx="3024336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églalap 3"/>
          <p:cNvSpPr/>
          <p:nvPr/>
        </p:nvSpPr>
        <p:spPr>
          <a:xfrm>
            <a:off x="1205423" y="849589"/>
            <a:ext cx="4955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Ismertesd a vér útját a bal kamrától indulva!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195416" y="5855102"/>
            <a:ext cx="7160807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teljes érrendszer hossza </a:t>
            </a:r>
            <a:r>
              <a:rPr lang="hu-H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kb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100.000 km, </a:t>
            </a:r>
            <a:endParaRPr lang="hu-H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tüdő véredényeinek teljes hossza 25000km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23" y="1284490"/>
            <a:ext cx="2549599" cy="45050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251520" y="1124744"/>
            <a:ext cx="8507288" cy="386578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hu-HU" altLang="hu-HU" sz="2000" u="sng" dirty="0" smtClean="0">
                <a:latin typeface="Times New Roman" panose="02020603050405020304" pitchFamily="18" charset="0"/>
              </a:rPr>
              <a:t>A szívnek saját ingerképző és ingervezető rendszere van</a:t>
            </a:r>
          </a:p>
          <a:p>
            <a:pPr lvl="1">
              <a:spcBef>
                <a:spcPct val="0"/>
              </a:spcBef>
            </a:pPr>
            <a:r>
              <a:rPr lang="hu-HU" sz="2000" dirty="0" smtClean="0"/>
              <a:t>működése automatikus</a:t>
            </a:r>
          </a:p>
          <a:p>
            <a:pPr lvl="1">
              <a:spcBef>
                <a:spcPct val="0"/>
              </a:spcBef>
            </a:pPr>
            <a:r>
              <a:rPr lang="hu-HU" altLang="hu-HU" sz="2000" dirty="0" smtClean="0">
                <a:latin typeface="Times New Roman" panose="02020603050405020304" pitchFamily="18" charset="0"/>
              </a:rPr>
              <a:t>elsődleges: </a:t>
            </a:r>
            <a:r>
              <a:rPr lang="hu-HU" altLang="hu-HU" sz="2000" dirty="0" err="1" smtClean="0">
                <a:latin typeface="Times New Roman" panose="02020603050405020304" pitchFamily="18" charset="0"/>
              </a:rPr>
              <a:t>szinuszcsomó</a:t>
            </a:r>
            <a:r>
              <a:rPr lang="hu-HU" altLang="hu-HU" sz="2000" dirty="0" smtClean="0">
                <a:latin typeface="Times New Roman" panose="02020603050405020304" pitchFamily="18" charset="0"/>
              </a:rPr>
              <a:t> 70/perc</a:t>
            </a:r>
          </a:p>
          <a:p>
            <a:pPr lvl="1">
              <a:spcBef>
                <a:spcPct val="0"/>
              </a:spcBef>
            </a:pPr>
            <a:r>
              <a:rPr lang="hu-HU" altLang="hu-HU" sz="2000" dirty="0" smtClean="0">
                <a:latin typeface="Times New Roman" panose="02020603050405020304" pitchFamily="18" charset="0"/>
              </a:rPr>
              <a:t>másodlagos: pitvar-kamrai csomó 40/perc</a:t>
            </a:r>
          </a:p>
          <a:p>
            <a:r>
              <a:rPr lang="hu-HU" altLang="hu-HU" sz="2000" dirty="0" err="1" smtClean="0"/>
              <a:t>His</a:t>
            </a:r>
            <a:r>
              <a:rPr lang="hu-HU" altLang="hu-HU" sz="2000" dirty="0" smtClean="0"/>
              <a:t> köteg,  </a:t>
            </a:r>
            <a:r>
              <a:rPr lang="hu-HU" altLang="hu-HU" sz="2000" dirty="0" err="1"/>
              <a:t>Tawara</a:t>
            </a:r>
            <a:r>
              <a:rPr lang="hu-HU" altLang="hu-HU" sz="2000" dirty="0"/>
              <a:t> </a:t>
            </a:r>
            <a:r>
              <a:rPr lang="hu-HU" altLang="hu-HU" sz="2000" dirty="0" smtClean="0"/>
              <a:t>szárak </a:t>
            </a:r>
            <a:r>
              <a:rPr lang="hu-HU" altLang="hu-HU" sz="2000" dirty="0"/>
              <a:t>és a </a:t>
            </a:r>
            <a:r>
              <a:rPr lang="hu-HU" altLang="hu-HU" sz="2000" dirty="0" err="1"/>
              <a:t>Purkinje</a:t>
            </a:r>
            <a:r>
              <a:rPr lang="hu-HU" altLang="hu-HU" sz="2000" dirty="0"/>
              <a:t> </a:t>
            </a:r>
            <a:r>
              <a:rPr lang="hu-HU" altLang="hu-HU" sz="2000" dirty="0" smtClean="0"/>
              <a:t>rostok</a:t>
            </a:r>
            <a:endParaRPr lang="hu-HU" sz="2000" dirty="0"/>
          </a:p>
        </p:txBody>
      </p:sp>
      <p:pic>
        <p:nvPicPr>
          <p:cNvPr id="4" name="Picture 25" descr="HrConSy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009" y="3330080"/>
            <a:ext cx="1949971" cy="266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60979"/>
            <a:ext cx="3168352" cy="233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12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395536" y="908720"/>
            <a:ext cx="8507288" cy="304254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000" b="1" dirty="0" smtClean="0"/>
              <a:t>Szívciklus</a:t>
            </a:r>
          </a:p>
          <a:p>
            <a:r>
              <a:rPr lang="hu-HU" sz="2000" dirty="0" smtClean="0"/>
              <a:t>A pitvarok és a kamrák felváltva, egyszerre húzódnak össze</a:t>
            </a:r>
          </a:p>
          <a:p>
            <a:r>
              <a:rPr lang="hu-HU" altLang="hu-HU" sz="2000" dirty="0" smtClean="0">
                <a:latin typeface="Times New Roman" panose="02020603050405020304" pitchFamily="18" charset="0"/>
              </a:rPr>
              <a:t>Összehúzódása </a:t>
            </a:r>
            <a:r>
              <a:rPr lang="hu-HU" altLang="hu-HU" sz="2000" dirty="0">
                <a:latin typeface="Times New Roman" panose="02020603050405020304" pitchFamily="18" charset="0"/>
              </a:rPr>
              <a:t>ciklusos, 3 </a:t>
            </a:r>
            <a:r>
              <a:rPr lang="hu-HU" altLang="hu-HU" sz="2000" dirty="0" smtClean="0">
                <a:latin typeface="Times New Roman" panose="02020603050405020304" pitchFamily="18" charset="0"/>
              </a:rPr>
              <a:t>fázisú</a:t>
            </a:r>
          </a:p>
          <a:p>
            <a:r>
              <a:rPr lang="hu-HU" altLang="hu-HU" sz="2000" dirty="0" smtClean="0">
                <a:latin typeface="Times New Roman" panose="02020603050405020304" pitchFamily="18" charset="0"/>
              </a:rPr>
              <a:t>Szívpauza 1/6 másodperc -&gt; percenként </a:t>
            </a:r>
            <a:r>
              <a:rPr lang="hu-HU" altLang="hu-HU" sz="2000" dirty="0">
                <a:latin typeface="Times New Roman" panose="02020603050405020304" pitchFamily="18" charset="0"/>
              </a:rPr>
              <a:t>?</a:t>
            </a:r>
            <a:r>
              <a:rPr lang="hu-HU" altLang="hu-HU" sz="2000" dirty="0" smtClean="0">
                <a:latin typeface="Times New Roman" panose="02020603050405020304" pitchFamily="18" charset="0"/>
              </a:rPr>
              <a:t> mp -&gt; óránként ? perc </a:t>
            </a:r>
            <a:endParaRPr lang="hu-HU" altLang="hu-HU" sz="2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476" y="2708920"/>
            <a:ext cx="5715000" cy="3686175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683568" y="6587304"/>
            <a:ext cx="73448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>
                <a:solidFill>
                  <a:schemeClr val="accent1"/>
                </a:solidFill>
                <a:hlinkClick r:id="rId3"/>
              </a:rPr>
              <a:t>http://www.youtube.com/watch?v=Rj_qD0SEGGk</a:t>
            </a:r>
            <a:endParaRPr lang="hu-HU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32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ermeszetvilaga.hu/szamok/tv2006/tv0603/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4599136" cy="27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50937" t="21865" r="12344" b="4978"/>
          <a:stretch/>
        </p:blipFill>
        <p:spPr>
          <a:xfrm>
            <a:off x="5796136" y="1988840"/>
            <a:ext cx="2235707" cy="250432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43608" y="908720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Szívizom akciós potenciálja</a:t>
            </a:r>
          </a:p>
          <a:p>
            <a:r>
              <a:rPr lang="hu-HU" dirty="0" smtClean="0"/>
              <a:t>200ms depolarizáció (plató)</a:t>
            </a:r>
          </a:p>
          <a:p>
            <a:r>
              <a:rPr lang="hu-HU" dirty="0" smtClean="0"/>
              <a:t>Abszolút </a:t>
            </a:r>
            <a:r>
              <a:rPr lang="hu-HU" dirty="0" err="1" smtClean="0"/>
              <a:t>refrakter</a:t>
            </a:r>
            <a:r>
              <a:rPr lang="hu-HU" dirty="0" smtClean="0"/>
              <a:t> periódusban ingerelhetetlen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2900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827584" y="1211748"/>
            <a:ext cx="7329900" cy="710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860954" y="980728"/>
            <a:ext cx="7329900" cy="2331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  <a:defRPr/>
            </a:pPr>
            <a:r>
              <a:rPr lang="hu-HU" sz="2400" dirty="0">
                <a:solidFill>
                  <a:sysClr val="windowText" lastClr="000000"/>
                </a:solidFill>
                <a:latin typeface="+mj-lt"/>
              </a:rPr>
              <a:t>A kék bálna </a:t>
            </a:r>
            <a:r>
              <a:rPr lang="hu-HU" sz="2400" dirty="0" smtClean="0">
                <a:solidFill>
                  <a:sysClr val="windowText" lastClr="000000"/>
                </a:solidFill>
                <a:latin typeface="+mj-lt"/>
              </a:rPr>
              <a:t>szíve</a:t>
            </a:r>
            <a:r>
              <a:rPr lang="hu-HU" sz="2400" dirty="0">
                <a:solidFill>
                  <a:sysClr val="windowText" lastClr="000000"/>
                </a:solidFill>
                <a:latin typeface="+mj-lt"/>
              </a:rPr>
              <a:t>: 180 </a:t>
            </a:r>
            <a:r>
              <a:rPr lang="hu-HU" sz="2400" dirty="0" smtClean="0">
                <a:solidFill>
                  <a:sysClr val="windowText" lastClr="000000"/>
                </a:solidFill>
                <a:latin typeface="+mj-lt"/>
              </a:rPr>
              <a:t>kg</a:t>
            </a:r>
            <a:endParaRPr lang="hu-HU" sz="2400" dirty="0">
              <a:solidFill>
                <a:sysClr val="windowText" lastClr="000000"/>
              </a:solidFill>
              <a:latin typeface="+mj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Aorta átmérője 30 cm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smtClean="0">
                <a:solidFill>
                  <a:sysClr val="windowText" lastClr="000000"/>
                </a:solidFill>
                <a:latin typeface="+mj-lt"/>
              </a:rPr>
              <a:t>Szívfrekvencia 15/perc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" name="Picture 2" descr="Kék bál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46" y="2406676"/>
            <a:ext cx="5460775" cy="2810818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860954" y="5301208"/>
            <a:ext cx="6682588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kanári 800-1000/perc,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újszülött 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130/perc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Milyen összefüggés van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szívfrekvencia és a testtömeg között?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49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838200" y="764704"/>
            <a:ext cx="7766248" cy="1325563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/>
              <a:t>Mennyi vért pumpál a szív percenként?</a:t>
            </a:r>
            <a:endParaRPr lang="hu-HU" sz="3200" dirty="0"/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838200" y="1825625"/>
            <a:ext cx="776624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altLang="hu-HU" dirty="0" smtClean="0"/>
              <a:t>Percenként a kamrákból az érrendszerbe juttatott vér térfogata 72 x 70ml = kb. 5-5 l</a:t>
            </a:r>
          </a:p>
          <a:p>
            <a:pPr lvl="1"/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fizikai terheléskor a keringési perctérfogat nő </a:t>
            </a:r>
            <a:endParaRPr lang="hu-H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edzett – pulzustérfogata nő, </a:t>
            </a:r>
            <a:endParaRPr lang="hu-H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edzetlen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szívfrekvenciája nő</a:t>
            </a:r>
          </a:p>
          <a:p>
            <a:pPr lvl="1"/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Melyik az előnyösebb? Miért?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408363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8875" y="1100753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b="1" u="sng" dirty="0"/>
              <a:t>Szívhangok</a:t>
            </a:r>
            <a:r>
              <a:rPr lang="hu-HU" altLang="hu-HU" b="1" u="sng" dirty="0" smtClean="0"/>
              <a:t>:</a:t>
            </a:r>
          </a:p>
          <a:p>
            <a:r>
              <a:rPr lang="hu-HU" altLang="hu-HU" dirty="0" smtClean="0"/>
              <a:t> </a:t>
            </a:r>
            <a:endParaRPr lang="hu-HU" altLang="hu-HU" dirty="0"/>
          </a:p>
          <a:p>
            <a:pPr lvl="1"/>
            <a:r>
              <a:rPr lang="hu-HU" altLang="hu-HU" dirty="0" smtClean="0"/>
              <a:t>1. erősebb hang</a:t>
            </a:r>
            <a:r>
              <a:rPr lang="hu-HU" altLang="hu-HU" dirty="0"/>
              <a:t>: kamrák összehúzódásakor a vitorlás billentyűk </a:t>
            </a:r>
            <a:r>
              <a:rPr lang="hu-HU" altLang="hu-HU" dirty="0" smtClean="0"/>
              <a:t>záródása</a:t>
            </a:r>
            <a:endParaRPr lang="hu-HU" altLang="hu-HU" dirty="0"/>
          </a:p>
          <a:p>
            <a:pPr lvl="1"/>
            <a:r>
              <a:rPr lang="hu-HU" altLang="hu-HU" dirty="0" smtClean="0"/>
              <a:t>2. gyengébb </a:t>
            </a:r>
            <a:r>
              <a:rPr lang="hu-HU" altLang="hu-HU" dirty="0"/>
              <a:t>hang: diasztolékor a zsebes billentyűk </a:t>
            </a:r>
            <a:r>
              <a:rPr lang="hu-HU" altLang="hu-HU" dirty="0" smtClean="0"/>
              <a:t>záródása</a:t>
            </a:r>
          </a:p>
          <a:p>
            <a:pPr lvl="1"/>
            <a:endParaRPr lang="hu-HU" altLang="hu-HU" dirty="0" smtClean="0"/>
          </a:p>
          <a:p>
            <a:pPr lvl="1"/>
            <a:r>
              <a:rPr lang="hu-HU" altLang="hu-HU" dirty="0" err="1"/>
              <a:t>Fonokardiográffal</a:t>
            </a:r>
            <a:r>
              <a:rPr lang="hu-HU" altLang="hu-HU" dirty="0"/>
              <a:t> </a:t>
            </a:r>
            <a:r>
              <a:rPr lang="hu-HU" altLang="hu-HU" dirty="0" smtClean="0"/>
              <a:t>még 2 </a:t>
            </a:r>
            <a:r>
              <a:rPr lang="hu-HU" altLang="hu-HU" dirty="0"/>
              <a:t>szívhang különíthető el</a:t>
            </a:r>
          </a:p>
          <a:p>
            <a:pPr lvl="1"/>
            <a:r>
              <a:rPr lang="hu-HU" altLang="hu-HU" dirty="0" smtClean="0"/>
              <a:t>3. A kamrák diasztoléjakor a vérrel telítődés hangja</a:t>
            </a:r>
          </a:p>
          <a:p>
            <a:pPr lvl="1"/>
            <a:r>
              <a:rPr lang="hu-HU" altLang="hu-HU" dirty="0" smtClean="0"/>
              <a:t>4. A pitvarok összehúzódása</a:t>
            </a:r>
            <a:endParaRPr lang="hu-HU" alt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861048"/>
            <a:ext cx="3816424" cy="191269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180579"/>
            <a:ext cx="3528392" cy="35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237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691680" y="572790"/>
            <a:ext cx="6647900" cy="1325563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EKG</a:t>
            </a:r>
            <a:endParaRPr lang="hu-HU" dirty="0"/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323528" y="1412776"/>
            <a:ext cx="8477572" cy="4805363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hu-HU" altLang="hu-HU" sz="2000" dirty="0"/>
              <a:t>A szív működése elektromos változásokkal jár – ez a bőr felületéről elvezethető </a:t>
            </a:r>
            <a:endParaRPr lang="hu-HU" altLang="hu-HU" sz="2000" dirty="0" smtClean="0"/>
          </a:p>
          <a:p>
            <a:pPr>
              <a:spcBef>
                <a:spcPct val="0"/>
              </a:spcBef>
            </a:pPr>
            <a:r>
              <a:rPr lang="hu-HU" altLang="hu-HU" sz="2000" u="sng" dirty="0" smtClean="0"/>
              <a:t>EKG = elektrokardiogram</a:t>
            </a:r>
            <a:r>
              <a:rPr lang="hu-HU" altLang="hu-HU" sz="2000" dirty="0" smtClean="0"/>
              <a:t> = a szív elektromos tevékenységének mérése, időbeli ábrázolása</a:t>
            </a:r>
          </a:p>
          <a:p>
            <a:pPr>
              <a:spcBef>
                <a:spcPct val="0"/>
              </a:spcBef>
            </a:pPr>
            <a:r>
              <a:rPr lang="hu-HU" altLang="hu-HU" sz="2000" u="sng" dirty="0" smtClean="0"/>
              <a:t>Működési elve:</a:t>
            </a:r>
            <a:r>
              <a:rPr lang="hu-HU" altLang="hu-HU" sz="2000" dirty="0" smtClean="0"/>
              <a:t> a szívben lejátszódó elektromos folyamatok a test felszínén is érzékelhetők, hiszen az emberi test egy jól vezető elektrolit oldat. </a:t>
            </a:r>
          </a:p>
          <a:p>
            <a:pPr>
              <a:spcBef>
                <a:spcPct val="0"/>
              </a:spcBef>
            </a:pPr>
            <a:r>
              <a:rPr lang="hu-HU" altLang="hu-HU" sz="2000" u="sng" dirty="0" smtClean="0"/>
              <a:t>Módszer:</a:t>
            </a:r>
            <a:r>
              <a:rPr lang="hu-HU" altLang="hu-HU" sz="2000" dirty="0" smtClean="0"/>
              <a:t> elektródák felhelyezése a bőrfelületre &gt;&gt; EKG berendezés &gt;&gt; papírszalagra rajzolt görbék</a:t>
            </a:r>
          </a:p>
          <a:p>
            <a:pPr>
              <a:spcBef>
                <a:spcPct val="0"/>
              </a:spcBef>
            </a:pPr>
            <a:r>
              <a:rPr lang="hu-HU" altLang="hu-HU" sz="2000" u="sng" dirty="0" smtClean="0"/>
              <a:t>Vizsgálható vele: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hu-HU" altLang="hu-HU" sz="2000" dirty="0" smtClean="0"/>
              <a:t> percenkénti szívverések száma, azok szabályossága,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hu-HU" altLang="hu-HU" sz="2000" dirty="0" smtClean="0"/>
              <a:t> a szív ingerképzése, ingervezetése, ezek zavarai,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hu-HU" altLang="hu-HU" sz="2000" dirty="0" smtClean="0"/>
              <a:t> a szívizomzat oxigénhiánya, károsodása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hu-HU" altLang="hu-HU" sz="2000" dirty="0" smtClean="0"/>
              <a:t>tengelyállás</a:t>
            </a:r>
          </a:p>
          <a:p>
            <a:pPr>
              <a:spcBef>
                <a:spcPct val="0"/>
              </a:spcBef>
            </a:pPr>
            <a:endParaRPr lang="hu-HU" altLang="hu-HU" sz="2000" dirty="0" smtClean="0">
              <a:latin typeface="Times New Roman" panose="02020603050405020304" pitchFamily="18" charset="0"/>
            </a:endParaRPr>
          </a:p>
          <a:p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850" y="4869160"/>
            <a:ext cx="2762250" cy="1838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12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899592" y="777836"/>
            <a:ext cx="7344816" cy="519623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hu-HU" sz="2000" dirty="0" smtClean="0"/>
              <a:t>Három elvezetést vizsgálnak: </a:t>
            </a:r>
          </a:p>
          <a:p>
            <a:pPr hangingPunct="0"/>
            <a:r>
              <a:rPr lang="hu-HU" sz="2000" b="1" dirty="0" err="1" smtClean="0"/>
              <a:t>Einthoven-féle</a:t>
            </a:r>
            <a:r>
              <a:rPr lang="hu-HU" sz="2000" b="1" dirty="0" smtClean="0"/>
              <a:t> I, II, III elvezetés</a:t>
            </a:r>
          </a:p>
          <a:p>
            <a:pPr lvl="1" hangingPunct="0"/>
            <a:r>
              <a:rPr lang="hu-HU" sz="2000" dirty="0" smtClean="0"/>
              <a:t>I. bal kar és jobb kar között,</a:t>
            </a:r>
          </a:p>
          <a:p>
            <a:pPr lvl="1" hangingPunct="0"/>
            <a:r>
              <a:rPr lang="hu-HU" sz="2000" dirty="0" smtClean="0"/>
              <a:t>II. bal láb és jobb kar között,</a:t>
            </a:r>
          </a:p>
          <a:p>
            <a:pPr lvl="1" hangingPunct="0"/>
            <a:r>
              <a:rPr lang="hu-HU" sz="2000" dirty="0" smtClean="0"/>
              <a:t>III. bal láb és bal kar között.</a:t>
            </a:r>
          </a:p>
          <a:p>
            <a:pPr lvl="1" hangingPunct="0"/>
            <a:r>
              <a:rPr lang="hu-HU" sz="2000" dirty="0" smtClean="0"/>
              <a:t>Az elvezetések síkjai különböző szöget zárnak be a szív elektromos tengelyével</a:t>
            </a:r>
          </a:p>
          <a:p>
            <a:pPr hangingPunct="0"/>
            <a:endParaRPr lang="hu-HU" sz="2000" dirty="0" smtClean="0"/>
          </a:p>
          <a:p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52" y="3440456"/>
            <a:ext cx="2458534" cy="317230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645794"/>
            <a:ext cx="3176053" cy="253116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3440456"/>
            <a:ext cx="2539518" cy="27816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5865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682380" cy="245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6372200" y="2132856"/>
            <a:ext cx="1965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hu-HU" sz="2400" dirty="0" smtClean="0">
                <a:solidFill>
                  <a:schemeClr val="accent1"/>
                </a:solidFill>
                <a:cs typeface="Arial" pitchFamily="34" charset="0"/>
              </a:rPr>
              <a:t> ököl méretű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331640" y="126876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Milyen nagyságú a szív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475656" y="450912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Mennyi a tömege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979712" y="515719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1"/>
                </a:solidFill>
              </a:rPr>
              <a:t>Testtömeg kilogrammonként 4 gramm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1"/>
                </a:solidFill>
              </a:rPr>
              <a:t>Kb. 300 gramm</a:t>
            </a:r>
            <a:endParaRPr lang="en-GB" sz="24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279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27584" y="1196752"/>
            <a:ext cx="69127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hu-HU" dirty="0"/>
              <a:t>A normális EKG görbe nulla vonala az ún. </a:t>
            </a:r>
            <a:r>
              <a:rPr lang="hu-HU" b="1" dirty="0"/>
              <a:t>izoelektromos vonal</a:t>
            </a:r>
            <a:r>
              <a:rPr lang="hu-HU" dirty="0"/>
              <a:t>, ehhez képest különböztetünk meg negatív és pozitív hullámokat</a:t>
            </a:r>
            <a:r>
              <a:rPr lang="hu-HU" dirty="0" smtClean="0"/>
              <a:t>.    </a:t>
            </a:r>
            <a:r>
              <a:rPr lang="hu-HU" dirty="0"/>
              <a:t>A hullámokat betűkkel jelöljük és a következő szakaszait vizsgáljuk az EKG görbének: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hu-HU" dirty="0"/>
              <a:t>P- hullám,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hu-HU" dirty="0"/>
              <a:t>P-Q távolság,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hu-HU" dirty="0"/>
              <a:t>QRS- komplexus,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hu-HU" dirty="0"/>
              <a:t>ST- szakasz,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hu-HU" dirty="0"/>
              <a:t>T- hullám.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357" y="2780928"/>
            <a:ext cx="3105150" cy="3381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1367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98072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hu-HU" dirty="0"/>
              <a:t>A </a:t>
            </a:r>
            <a:r>
              <a:rPr lang="hu-HU" b="1" dirty="0"/>
              <a:t>P hullám </a:t>
            </a:r>
            <a:r>
              <a:rPr lang="hu-HU" dirty="0" smtClean="0"/>
              <a:t>a pitvarizomzat depolarizációjának </a:t>
            </a:r>
            <a:r>
              <a:rPr lang="hu-HU" dirty="0"/>
              <a:t>felel meg. 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hu-HU" dirty="0"/>
              <a:t>A P hullám kezdetétől a Q hullám kezdetéig tartó idő az ún. </a:t>
            </a:r>
            <a:r>
              <a:rPr lang="hu-HU" b="1" dirty="0"/>
              <a:t>átvezetési idő</a:t>
            </a:r>
            <a:r>
              <a:rPr lang="hu-HU" dirty="0"/>
              <a:t>: 0,12-0,20 s</a:t>
            </a:r>
            <a:r>
              <a:rPr lang="hu-HU" dirty="0" smtClean="0"/>
              <a:t>. Az ingerület AV csomóra való átterjedése</a:t>
            </a:r>
            <a:endParaRPr lang="hu-HU" dirty="0"/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hu-HU" dirty="0"/>
              <a:t>A </a:t>
            </a:r>
            <a:r>
              <a:rPr lang="hu-HU" b="1" dirty="0"/>
              <a:t>QRS- komplexus </a:t>
            </a:r>
            <a:r>
              <a:rPr lang="hu-HU" dirty="0" smtClean="0"/>
              <a:t>a </a:t>
            </a:r>
            <a:r>
              <a:rPr lang="hu-HU" dirty="0"/>
              <a:t>kamra teljes </a:t>
            </a:r>
            <a:r>
              <a:rPr lang="hu-HU" dirty="0" smtClean="0"/>
              <a:t>depolarizációja. 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hu-HU" b="1" dirty="0" err="1" smtClean="0"/>
              <a:t>ST-szakasz</a:t>
            </a:r>
            <a:r>
              <a:rPr lang="hu-HU" dirty="0" smtClean="0"/>
              <a:t> (izoelektromos) a </a:t>
            </a:r>
            <a:r>
              <a:rPr lang="hu-HU" dirty="0"/>
              <a:t>kamra még összehúzódik, de elektromos tevékenység már nincs</a:t>
            </a:r>
            <a:r>
              <a:rPr lang="hu-HU" dirty="0" smtClean="0"/>
              <a:t> 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hu-HU" b="1" dirty="0" smtClean="0"/>
              <a:t>T- </a:t>
            </a:r>
            <a:r>
              <a:rPr lang="hu-HU" b="1" dirty="0"/>
              <a:t>hullám </a:t>
            </a:r>
            <a:r>
              <a:rPr lang="hu-HU" dirty="0"/>
              <a:t>a kamraizomzat </a:t>
            </a:r>
            <a:r>
              <a:rPr lang="hu-HU" dirty="0" err="1" smtClean="0"/>
              <a:t>repolarizációja</a:t>
            </a:r>
            <a:r>
              <a:rPr lang="hu-HU" dirty="0" smtClean="0"/>
              <a:t> (pitvarokkal egyszerre)</a:t>
            </a:r>
            <a:endParaRPr lang="hu-HU" dirty="0"/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3289052"/>
            <a:ext cx="2981325" cy="3067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456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619672" y="98072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EKG vizsgálat</a:t>
            </a:r>
            <a:endParaRPr lang="hu-HU" sz="3600" dirty="0"/>
          </a:p>
        </p:txBody>
      </p:sp>
      <p:sp>
        <p:nvSpPr>
          <p:cNvPr id="6" name="Téglalap 5"/>
          <p:cNvSpPr/>
          <p:nvPr/>
        </p:nvSpPr>
        <p:spPr>
          <a:xfrm>
            <a:off x="539552" y="1772816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Vizsgálat menete</a:t>
            </a:r>
            <a:r>
              <a:rPr lang="hu-HU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 a vizsgált személy végtagjait szabaddá tesszük,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 kontaktanyagot teszünk </a:t>
            </a:r>
            <a:r>
              <a:rPr lang="hu-HU" dirty="0"/>
              <a:t>a végtagelvezetések helyére</a:t>
            </a:r>
            <a:r>
              <a:rPr lang="hu-HU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hu-HU" dirty="0"/>
              <a:t>majd </a:t>
            </a:r>
            <a:r>
              <a:rPr lang="hu-HU" dirty="0" smtClean="0"/>
              <a:t>felhelyezzük </a:t>
            </a:r>
            <a:r>
              <a:rPr lang="hu-HU" dirty="0"/>
              <a:t>az elektródákat a végtagokra</a:t>
            </a:r>
            <a:r>
              <a:rPr lang="hu-HU" dirty="0" smtClean="0"/>
              <a:t>: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A52A2A"/>
                </a:solidFill>
              </a:rPr>
              <a:t>Jobb kar – piros R (right)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DAA520"/>
                </a:solidFill>
              </a:rPr>
              <a:t>Bal kar – sárga L (</a:t>
            </a:r>
            <a:r>
              <a:rPr lang="hu-HU" dirty="0" err="1">
                <a:solidFill>
                  <a:srgbClr val="DAA520"/>
                </a:solidFill>
              </a:rPr>
              <a:t>left</a:t>
            </a:r>
            <a:r>
              <a:rPr lang="hu-HU" dirty="0">
                <a:solidFill>
                  <a:srgbClr val="DAA520"/>
                </a:solidFill>
              </a:rPr>
              <a:t>)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6400"/>
                </a:solidFill>
              </a:rPr>
              <a:t>Bal láb – zöld F (</a:t>
            </a:r>
            <a:r>
              <a:rPr lang="hu-HU" dirty="0" err="1">
                <a:solidFill>
                  <a:srgbClr val="006400"/>
                </a:solidFill>
              </a:rPr>
              <a:t>food</a:t>
            </a:r>
            <a:r>
              <a:rPr lang="hu-HU" dirty="0">
                <a:solidFill>
                  <a:srgbClr val="006400"/>
                </a:solidFill>
              </a:rPr>
              <a:t>)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0000"/>
                </a:solidFill>
              </a:rPr>
              <a:t>Jobb láb fekete N (</a:t>
            </a:r>
            <a:r>
              <a:rPr lang="hu-HU" dirty="0" err="1">
                <a:solidFill>
                  <a:srgbClr val="000000"/>
                </a:solidFill>
              </a:rPr>
              <a:t>neutral</a:t>
            </a:r>
            <a:r>
              <a:rPr lang="hu-HU" dirty="0" smtClean="0">
                <a:solidFill>
                  <a:srgbClr val="000000"/>
                </a:solidFill>
              </a:rPr>
              <a:t>)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Bekapcsolni </a:t>
            </a:r>
            <a:r>
              <a:rPr lang="hu-HU" dirty="0"/>
              <a:t>a készüléket, beállítani az érzékenységet, papírsebességet (25 mm/sec). 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Megkérjük </a:t>
            </a:r>
            <a:r>
              <a:rPr lang="hu-HU" dirty="0"/>
              <a:t>a beteget, hogy néhány percig lazítson és feküdjön </a:t>
            </a:r>
            <a:r>
              <a:rPr lang="hu-HU" dirty="0" smtClean="0"/>
              <a:t>nyugodtan.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5"/>
            <a:ext cx="2468483" cy="153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8146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1916832"/>
            <a:ext cx="7030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vizsgált személy végezzen lassú, mély belégzést és kilégzést!</a:t>
            </a:r>
          </a:p>
          <a:p>
            <a:r>
              <a:rPr lang="hu-HU" dirty="0" smtClean="0"/>
              <a:t>Mély belégzés folyamán a szívfrekvencia nő (inspirációs </a:t>
            </a:r>
            <a:r>
              <a:rPr lang="hu-HU" dirty="0" err="1" smtClean="0"/>
              <a:t>tachycardia</a:t>
            </a:r>
            <a:r>
              <a:rPr lang="hu-HU" dirty="0" smtClean="0"/>
              <a:t>), </a:t>
            </a:r>
          </a:p>
          <a:p>
            <a:r>
              <a:rPr lang="hu-HU" dirty="0" smtClean="0"/>
              <a:t>a kilégzés során viszont lassul (</a:t>
            </a:r>
            <a:r>
              <a:rPr lang="hu-HU" dirty="0" err="1" smtClean="0"/>
              <a:t>exspirációs</a:t>
            </a:r>
            <a:r>
              <a:rPr lang="hu-HU" dirty="0" smtClean="0"/>
              <a:t> </a:t>
            </a:r>
            <a:r>
              <a:rPr lang="hu-HU" dirty="0" err="1" smtClean="0"/>
              <a:t>bradycardia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39552" y="3068960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Kb</a:t>
            </a:r>
            <a:r>
              <a:rPr lang="hu-HU" dirty="0" smtClean="0"/>
              <a:t> 1 percig tartsa vissza a lélegzetét (apnoe)!</a:t>
            </a:r>
          </a:p>
          <a:p>
            <a:r>
              <a:rPr lang="hu-HU" dirty="0" smtClean="0"/>
              <a:t>Rövid ideig tartó </a:t>
            </a:r>
            <a:r>
              <a:rPr lang="hu-HU" dirty="0" err="1" smtClean="0"/>
              <a:t>aszfixiás</a:t>
            </a:r>
            <a:r>
              <a:rPr lang="hu-HU" dirty="0" smtClean="0"/>
              <a:t> </a:t>
            </a:r>
            <a:r>
              <a:rPr lang="hu-HU" dirty="0" err="1" smtClean="0"/>
              <a:t>apnoé</a:t>
            </a:r>
            <a:r>
              <a:rPr lang="hu-HU" dirty="0" smtClean="0"/>
              <a:t> következménye </a:t>
            </a:r>
            <a:r>
              <a:rPr lang="hu-HU" dirty="0" err="1" smtClean="0"/>
              <a:t>bradycardia</a:t>
            </a:r>
            <a:r>
              <a:rPr lang="hu-HU" dirty="0" smtClean="0"/>
              <a:t>, vízbe merüléskor is tapasztalható </a:t>
            </a:r>
          </a:p>
          <a:p>
            <a:r>
              <a:rPr lang="hu-HU" dirty="0" smtClean="0"/>
              <a:t>Célja a létfontosságú szervek (szív, agy) oxigén-raktárainak tartalékolása.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apnoé</a:t>
            </a:r>
            <a:r>
              <a:rPr lang="hu-HU" dirty="0" smtClean="0"/>
              <a:t> oldása után </a:t>
            </a:r>
            <a:r>
              <a:rPr lang="hu-HU" dirty="0" err="1" smtClean="0"/>
              <a:t>tachycardia</a:t>
            </a:r>
            <a:r>
              <a:rPr lang="hu-HU" dirty="0" smtClean="0"/>
              <a:t> figyelhető meg.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619672" y="98072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EKG vizsgálat</a:t>
            </a:r>
            <a:endParaRPr lang="hu-H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739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994411"/>
            <a:ext cx="3698776" cy="125450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619672" y="144048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bradycardia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668860" y="36897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tachycardia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060762"/>
            <a:ext cx="6584074" cy="21335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889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03648" y="1700808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Mit ábrázol az EKG vízszintes és függőleges tengelye?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Olvassuk le a görbéről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Az átvezetési időt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A kamra depolarizációjának idejét és amplitúdóját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A teljes szívciklus idejét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4265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9819" y="1196752"/>
            <a:ext cx="8305800" cy="1143000"/>
          </a:xfrm>
        </p:spPr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3076" name="Picture 4" descr="Képtalálat a következ&amp;odblac;re: „funny heart ecg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37528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59258" y="5805264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00B0F0"/>
                </a:solidFill>
              </a:rPr>
              <a:t>www.nlg.hodtav.hu</a:t>
            </a:r>
            <a:endParaRPr lang="hu-HU" dirty="0" smtClean="0">
              <a:solidFill>
                <a:srgbClr val="00B0F0"/>
              </a:solidFill>
            </a:endParaRPr>
          </a:p>
          <a:p>
            <a:endParaRPr lang="hu-HU" dirty="0"/>
          </a:p>
          <a:p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581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1872208" cy="247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331640" y="126876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Mi a szív feladata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220072" y="177281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accent1"/>
                </a:solidFill>
              </a:rPr>
              <a:t> Pumpálja a vért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27584" y="458112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Hogy hívjuk azokat az ereket amik a vért  </a:t>
            </a:r>
          </a:p>
          <a:p>
            <a:r>
              <a:rPr lang="hu-HU" sz="2400" dirty="0" smtClean="0"/>
              <a:t>    	- a szívből kifelé viszik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148064" y="494116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accent1"/>
                </a:solidFill>
              </a:rPr>
              <a:t> artériák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763688" y="5373216"/>
            <a:ext cx="2575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- a szív felé viszik</a:t>
            </a:r>
            <a:r>
              <a:rPr lang="en-GB" sz="2400" dirty="0" smtClean="0"/>
              <a:t>?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643438" y="542926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accent1"/>
                </a:solidFill>
              </a:rPr>
              <a:t> vénák</a:t>
            </a:r>
            <a:endParaRPr lang="en-GB" sz="2400" dirty="0">
              <a:solidFill>
                <a:schemeClr val="accent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006" y="2352485"/>
            <a:ext cx="2834589" cy="187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72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reddscientific.com/APO/Images/HumanHeartIllustrations/pericardium_lay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4"/>
          <a:stretch>
            <a:fillRect/>
          </a:stretch>
        </p:blipFill>
        <p:spPr bwMode="auto">
          <a:xfrm>
            <a:off x="611560" y="2492896"/>
            <a:ext cx="5303528" cy="393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3851920" y="184482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Szívburok</a:t>
            </a:r>
            <a:r>
              <a:rPr lang="en-GB" dirty="0" smtClean="0"/>
              <a:t> </a:t>
            </a:r>
            <a:endParaRPr lang="hu-HU" dirty="0" smtClean="0"/>
          </a:p>
          <a:p>
            <a:r>
              <a:rPr lang="en-GB" dirty="0" smtClean="0"/>
              <a:t> </a:t>
            </a:r>
            <a:r>
              <a:rPr lang="hu-HU" dirty="0" smtClean="0"/>
              <a:t>két rétegű </a:t>
            </a:r>
            <a:r>
              <a:rPr lang="en-GB" dirty="0" smtClean="0"/>
              <a:t>+ </a:t>
            </a:r>
            <a:r>
              <a:rPr lang="hu-HU" dirty="0" smtClean="0"/>
              <a:t>köztük folyadék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55576" y="112474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hu-HU" sz="2400" b="1" u="sng" dirty="0" smtClean="0"/>
              <a:t>A szív felépítésének külső megfigyelése</a:t>
            </a:r>
          </a:p>
        </p:txBody>
      </p:sp>
      <p:sp>
        <p:nvSpPr>
          <p:cNvPr id="6" name="Téglalap 5"/>
          <p:cNvSpPr/>
          <p:nvPr/>
        </p:nvSpPr>
        <p:spPr>
          <a:xfrm>
            <a:off x="6228184" y="4149080"/>
            <a:ext cx="2531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-&gt; </a:t>
            </a:r>
            <a:r>
              <a:rPr lang="hu-HU" dirty="0" smtClean="0">
                <a:solidFill>
                  <a:schemeClr val="accent1"/>
                </a:solidFill>
              </a:rPr>
              <a:t>csökkenti a súrlódást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148064" y="3717032"/>
            <a:ext cx="3623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Mi a szerepe a savós folyadéknak? </a:t>
            </a:r>
          </a:p>
        </p:txBody>
      </p:sp>
    </p:spTree>
    <p:extLst>
      <p:ext uri="{BB962C8B-B14F-4D97-AF65-F5344CB8AC3E}">
        <p14:creationId xmlns:p14="http://schemas.microsoft.com/office/powerpoint/2010/main" val="660413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1"/>
          <p:cNvSpPr>
            <a:spLocks noChangeArrowheads="1"/>
          </p:cNvSpPr>
          <p:nvPr/>
        </p:nvSpPr>
        <p:spPr bwMode="auto">
          <a:xfrm>
            <a:off x="899592" y="1124744"/>
            <a:ext cx="52487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1300" algn="l"/>
              </a:tabLst>
            </a:pP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Keresd meg a szív 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alapját és</a:t>
            </a:r>
            <a:r>
              <a:rPr kumimoji="0" lang="hu-H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csúcsát!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Kép 2" descr="pigs_heart_ventral_view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492896"/>
            <a:ext cx="2063458" cy="3205292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995936" y="2060848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ea typeface="Calibri" pitchFamily="34" charset="0"/>
                <a:cs typeface="Times New Roman" pitchFamily="18" charset="0"/>
              </a:rPr>
              <a:t>alap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4139952" y="5661248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ea typeface="Calibri" pitchFamily="34" charset="0"/>
                <a:cs typeface="Times New Roman" pitchFamily="18" charset="0"/>
              </a:rPr>
              <a:t>csúcs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1"/>
          <p:cNvSpPr>
            <a:spLocks noChangeArrowheads="1"/>
          </p:cNvSpPr>
          <p:nvPr/>
        </p:nvSpPr>
        <p:spPr bwMode="auto">
          <a:xfrm>
            <a:off x="590286" y="5210312"/>
            <a:ext cx="31838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hangingPunct="0"/>
            <a:r>
              <a:rPr lang="hu-HU" sz="2400" dirty="0" smtClean="0"/>
              <a:t>Mi a pitvarok feladata?</a:t>
            </a:r>
            <a:endParaRPr lang="hu-HU" sz="2400" dirty="0"/>
          </a:p>
        </p:txBody>
      </p:sp>
      <p:pic>
        <p:nvPicPr>
          <p:cNvPr id="3" name="Kép 2" descr="pigs_heart_ventral_view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492896"/>
            <a:ext cx="2063458" cy="320529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652120" y="3212976"/>
            <a:ext cx="1137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ea typeface="Calibri" pitchFamily="34" charset="0"/>
                <a:cs typeface="Times New Roman" pitchFamily="18" charset="0"/>
              </a:rPr>
              <a:t>Bal pitvar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547664" y="2852936"/>
            <a:ext cx="1269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cs typeface="Times New Roman" pitchFamily="18" charset="0"/>
              </a:rPr>
              <a:t>Jobb pitvar</a:t>
            </a:r>
            <a:endParaRPr lang="hu-HU" dirty="0"/>
          </a:p>
        </p:txBody>
      </p:sp>
      <p:cxnSp>
        <p:nvCxnSpPr>
          <p:cNvPr id="9" name="Egyenes összekötő 8"/>
          <p:cNvCxnSpPr/>
          <p:nvPr/>
        </p:nvCxnSpPr>
        <p:spPr>
          <a:xfrm>
            <a:off x="2987824" y="3068960"/>
            <a:ext cx="57606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>
            <a:endCxn id="6" idx="1"/>
          </p:cNvCxnSpPr>
          <p:nvPr/>
        </p:nvCxnSpPr>
        <p:spPr>
          <a:xfrm flipV="1">
            <a:off x="5220072" y="3397642"/>
            <a:ext cx="432048" cy="31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115616" y="922999"/>
            <a:ext cx="7840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hangingPunct="0"/>
            <a:r>
              <a:rPr lang="hu-HU" sz="2400" dirty="0" smtClean="0"/>
              <a:t>Az alapnál található két fülszerű rész: </a:t>
            </a:r>
            <a:r>
              <a:rPr lang="hu-HU" sz="2400" b="1" dirty="0" smtClean="0"/>
              <a:t>a pitvarok.</a:t>
            </a:r>
            <a:endParaRPr lang="hu-HU" sz="2400" b="1" dirty="0"/>
          </a:p>
        </p:txBody>
      </p:sp>
      <p:sp>
        <p:nvSpPr>
          <p:cNvPr id="18" name="Téglalap 17"/>
          <p:cNvSpPr/>
          <p:nvPr/>
        </p:nvSpPr>
        <p:spPr>
          <a:xfrm>
            <a:off x="5046984" y="5576238"/>
            <a:ext cx="3113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cs typeface="Times New Roman" pitchFamily="18" charset="0"/>
              </a:rPr>
              <a:t>Befogadják az ide érkező vért.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3995936" y="2060848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cs typeface="Times New Roman" pitchFamily="18" charset="0"/>
              </a:rPr>
              <a:t>alap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371422" y="608652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</a:rPr>
              <a:t>Ujjunkkal az ereken át benyúlva vizsgáljuk meg a pitvarok falának vastagságát és  </a:t>
            </a:r>
            <a:r>
              <a:rPr lang="hu-HU" dirty="0" err="1" smtClean="0">
                <a:latin typeface="Times New Roman" panose="02020603050405020304" pitchFamily="18" charset="0"/>
              </a:rPr>
              <a:t>tágulékonyságát</a:t>
            </a:r>
            <a:r>
              <a:rPr lang="hu-HU" dirty="0" smtClean="0">
                <a:latin typeface="Times New Roman" panose="02020603050405020304" pitchFamily="18" charset="0"/>
              </a:rPr>
              <a:t>! </a:t>
            </a:r>
            <a:endParaRPr lang="hu-HU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1"/>
          <p:cNvSpPr>
            <a:spLocks noChangeArrowheads="1"/>
          </p:cNvSpPr>
          <p:nvPr/>
        </p:nvSpPr>
        <p:spPr bwMode="auto">
          <a:xfrm>
            <a:off x="467544" y="764704"/>
            <a:ext cx="867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41300" algn="l"/>
              </a:tabLst>
            </a:pPr>
            <a:r>
              <a:rPr lang="hu-H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Enyhén nyomjuk össze a két kamrát!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015947" y="2060848"/>
            <a:ext cx="3397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vért a nagy vérkörbe pumpálja</a:t>
            </a:r>
            <a:r>
              <a:rPr lang="en-GB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6" name="Kép 5" descr="pigs_heart_ventral_view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348880"/>
            <a:ext cx="2063458" cy="3205292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619672" y="3573016"/>
            <a:ext cx="1315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cs typeface="Times New Roman" pitchFamily="18" charset="0"/>
              </a:rPr>
              <a:t>Jobb kamra</a:t>
            </a:r>
            <a:endParaRPr lang="en-GB" dirty="0"/>
          </a:p>
        </p:txBody>
      </p:sp>
      <p:sp>
        <p:nvSpPr>
          <p:cNvPr id="8" name="Téglalap 7"/>
          <p:cNvSpPr/>
          <p:nvPr/>
        </p:nvSpPr>
        <p:spPr>
          <a:xfrm>
            <a:off x="5652120" y="4509120"/>
            <a:ext cx="118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cs typeface="Times New Roman" pitchFamily="18" charset="0"/>
              </a:rPr>
              <a:t>Bal kamra</a:t>
            </a:r>
            <a:endParaRPr lang="en-GB" dirty="0"/>
          </a:p>
        </p:txBody>
      </p:sp>
      <p:cxnSp>
        <p:nvCxnSpPr>
          <p:cNvPr id="10" name="Egyenes összekötő 9"/>
          <p:cNvCxnSpPr/>
          <p:nvPr/>
        </p:nvCxnSpPr>
        <p:spPr>
          <a:xfrm flipH="1">
            <a:off x="3131840" y="378904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>
            <a:endCxn id="8" idx="1"/>
          </p:cNvCxnSpPr>
          <p:nvPr/>
        </p:nvCxnSpPr>
        <p:spPr>
          <a:xfrm>
            <a:off x="5076056" y="4509120"/>
            <a:ext cx="576064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églalap 16"/>
          <p:cNvSpPr/>
          <p:nvPr/>
        </p:nvSpPr>
        <p:spPr>
          <a:xfrm>
            <a:off x="1547664" y="2708920"/>
            <a:ext cx="1269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cs typeface="Times New Roman" pitchFamily="18" charset="0"/>
              </a:rPr>
              <a:t>Jobb pitvar</a:t>
            </a:r>
            <a:endParaRPr lang="en-GB" dirty="0"/>
          </a:p>
        </p:txBody>
      </p:sp>
      <p:sp>
        <p:nvSpPr>
          <p:cNvPr id="20" name="Téglalap 19"/>
          <p:cNvSpPr/>
          <p:nvPr/>
        </p:nvSpPr>
        <p:spPr>
          <a:xfrm>
            <a:off x="5652120" y="3068960"/>
            <a:ext cx="1137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Bal pitvar</a:t>
            </a:r>
            <a:endParaRPr lang="en-GB" dirty="0"/>
          </a:p>
        </p:txBody>
      </p:sp>
      <p:cxnSp>
        <p:nvCxnSpPr>
          <p:cNvPr id="21" name="Egyenes összekötő 20"/>
          <p:cNvCxnSpPr/>
          <p:nvPr/>
        </p:nvCxnSpPr>
        <p:spPr>
          <a:xfrm flipV="1">
            <a:off x="5220072" y="3253626"/>
            <a:ext cx="432048" cy="31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2987824" y="2924944"/>
            <a:ext cx="57606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églalap 14"/>
          <p:cNvSpPr/>
          <p:nvPr/>
        </p:nvSpPr>
        <p:spPr>
          <a:xfrm>
            <a:off x="1331640" y="126876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lang="hu-H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jobb kamra </a:t>
            </a:r>
            <a:r>
              <a:rPr lang="hu-H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fala vékonyabb, ezért könnyebben összenyomódik</a:t>
            </a:r>
            <a:r>
              <a:rPr lang="en-GB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en-GB" dirty="0"/>
          </a:p>
        </p:txBody>
      </p:sp>
      <p:sp>
        <p:nvSpPr>
          <p:cNvPr id="16" name="Téglalap 15"/>
          <p:cNvSpPr/>
          <p:nvPr/>
        </p:nvSpPr>
        <p:spPr>
          <a:xfrm>
            <a:off x="1331640" y="162880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hu-H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bal kamra </a:t>
            </a:r>
            <a:r>
              <a:rPr lang="hu-H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fala vastagabb izomzatú. Miért</a:t>
            </a:r>
            <a:r>
              <a:rPr lang="en-GB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GB" dirty="0"/>
          </a:p>
        </p:txBody>
      </p:sp>
      <p:pic>
        <p:nvPicPr>
          <p:cNvPr id="18" name="Kép 17" descr="Still0522_00005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251520" y="4509120"/>
            <a:ext cx="291581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églalap 18"/>
          <p:cNvSpPr/>
          <p:nvPr/>
        </p:nvSpPr>
        <p:spPr>
          <a:xfrm>
            <a:off x="3707904" y="5672927"/>
            <a:ext cx="4789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1600" dirty="0" smtClean="0"/>
              <a:t>Milyen szövet építi fel a szív falát?</a:t>
            </a:r>
            <a:endParaRPr lang="en-GB" sz="1600" dirty="0" smtClean="0"/>
          </a:p>
        </p:txBody>
      </p:sp>
      <p:sp>
        <p:nvSpPr>
          <p:cNvPr id="23" name="Téglalap 22"/>
          <p:cNvSpPr/>
          <p:nvPr/>
        </p:nvSpPr>
        <p:spPr>
          <a:xfrm>
            <a:off x="3972941" y="60753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hu-HU" dirty="0" smtClean="0">
                <a:solidFill>
                  <a:schemeClr val="accent1"/>
                </a:solidFill>
              </a:rPr>
              <a:t>szívizomszövet</a:t>
            </a:r>
            <a:endParaRPr lang="en-GB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5" grpId="0"/>
      <p:bldP spid="16" grpId="0"/>
      <p:bldP spid="19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1913</TotalTime>
  <Words>1502</Words>
  <Application>Microsoft Office PowerPoint</Application>
  <PresentationFormat>Diavetítés a képernyőre (4:3 oldalarány)</PresentationFormat>
  <Paragraphs>291</Paragraphs>
  <Slides>46</Slides>
  <Notes>10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47" baseType="lpstr">
      <vt:lpstr>Áramlás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Windows-felhasználó</dc:creator>
  <cp:lastModifiedBy>Windows-felhasználó</cp:lastModifiedBy>
  <cp:revision>223</cp:revision>
  <dcterms:created xsi:type="dcterms:W3CDTF">2014-03-05T15:22:22Z</dcterms:created>
  <dcterms:modified xsi:type="dcterms:W3CDTF">2017-04-21T10:30:49Z</dcterms:modified>
</cp:coreProperties>
</file>